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6" r:id="rId6"/>
    <p:sldId id="294" r:id="rId7"/>
    <p:sldId id="262" r:id="rId8"/>
    <p:sldId id="300" r:id="rId9"/>
    <p:sldId id="265" r:id="rId10"/>
    <p:sldId id="267" r:id="rId11"/>
    <p:sldId id="264" r:id="rId12"/>
    <p:sldId id="269" r:id="rId13"/>
    <p:sldId id="271" r:id="rId14"/>
    <p:sldId id="292" r:id="rId15"/>
    <p:sldId id="272" r:id="rId16"/>
    <p:sldId id="274" r:id="rId17"/>
    <p:sldId id="273" r:id="rId18"/>
    <p:sldId id="288" r:id="rId19"/>
    <p:sldId id="275" r:id="rId20"/>
    <p:sldId id="276" r:id="rId21"/>
    <p:sldId id="278" r:id="rId22"/>
    <p:sldId id="279" r:id="rId23"/>
    <p:sldId id="283" r:id="rId24"/>
    <p:sldId id="281" r:id="rId25"/>
    <p:sldId id="297" r:id="rId26"/>
    <p:sldId id="298" r:id="rId27"/>
    <p:sldId id="299" r:id="rId28"/>
    <p:sldId id="293" r:id="rId29"/>
    <p:sldId id="284" r:id="rId30"/>
    <p:sldId id="285" r:id="rId31"/>
    <p:sldId id="280"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DC8FE09-4EE6-4620-B033-1AFFD8446919}">
          <p14:sldIdLst>
            <p14:sldId id="257"/>
            <p14:sldId id="258"/>
            <p14:sldId id="260"/>
            <p14:sldId id="259"/>
            <p14:sldId id="266"/>
            <p14:sldId id="294"/>
            <p14:sldId id="262"/>
            <p14:sldId id="300"/>
            <p14:sldId id="265"/>
            <p14:sldId id="267"/>
            <p14:sldId id="264"/>
            <p14:sldId id="269"/>
            <p14:sldId id="271"/>
            <p14:sldId id="292"/>
            <p14:sldId id="272"/>
            <p14:sldId id="274"/>
            <p14:sldId id="273"/>
            <p14:sldId id="288"/>
            <p14:sldId id="275"/>
            <p14:sldId id="276"/>
            <p14:sldId id="278"/>
            <p14:sldId id="279"/>
            <p14:sldId id="283"/>
            <p14:sldId id="281"/>
            <p14:sldId id="297"/>
            <p14:sldId id="298"/>
            <p14:sldId id="299"/>
            <p14:sldId id="293"/>
            <p14:sldId id="284"/>
            <p14:sldId id="285"/>
            <p14:sldId id="280"/>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3" autoAdjust="0"/>
    <p:restoredTop sz="94660"/>
  </p:normalViewPr>
  <p:slideViewPr>
    <p:cSldViewPr>
      <p:cViewPr varScale="1">
        <p:scale>
          <a:sx n="67" d="100"/>
          <a:sy n="67" d="100"/>
        </p:scale>
        <p:origin x="1132"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DF8028-E9A5-4BEF-8946-F2CFB14EA3E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1681436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DF8028-E9A5-4BEF-8946-F2CFB14EA3E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303860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DF8028-E9A5-4BEF-8946-F2CFB14EA3E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16350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DF8028-E9A5-4BEF-8946-F2CFB14EA3E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259382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DF8028-E9A5-4BEF-8946-F2CFB14EA3E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3905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DF8028-E9A5-4BEF-8946-F2CFB14EA3E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404561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DF8028-E9A5-4BEF-8946-F2CFB14EA3E7}"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377251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DF8028-E9A5-4BEF-8946-F2CFB14EA3E7}"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411288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DF8028-E9A5-4BEF-8946-F2CFB14EA3E7}"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411909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DF8028-E9A5-4BEF-8946-F2CFB14EA3E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164902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DF8028-E9A5-4BEF-8946-F2CFB14EA3E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408F5-85E0-490C-A549-2BC86DA48CB5}" type="slidenum">
              <a:rPr lang="en-US" smtClean="0"/>
              <a:t>‹#›</a:t>
            </a:fld>
            <a:endParaRPr lang="en-US"/>
          </a:p>
        </p:txBody>
      </p:sp>
    </p:spTree>
    <p:extLst>
      <p:ext uri="{BB962C8B-B14F-4D97-AF65-F5344CB8AC3E}">
        <p14:creationId xmlns:p14="http://schemas.microsoft.com/office/powerpoint/2010/main" val="192487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2">
                <a:lumMod val="60000"/>
                <a:lumOff val="40000"/>
              </a:schemeClr>
            </a:gs>
            <a:gs pos="49000">
              <a:srgbClr val="85C2FF"/>
            </a:gs>
            <a:gs pos="10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F8028-E9A5-4BEF-8946-F2CFB14EA3E7}" type="datetimeFigureOut">
              <a:rPr lang="en-US" smtClean="0"/>
              <a:t>1/19/2022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408F5-85E0-490C-A549-2BC86DA48CB5}" type="slidenum">
              <a:rPr lang="en-US" smtClean="0"/>
              <a:t>‹#›</a:t>
            </a:fld>
            <a:endParaRPr lang="en-US"/>
          </a:p>
        </p:txBody>
      </p:sp>
    </p:spTree>
    <p:extLst>
      <p:ext uri="{BB962C8B-B14F-4D97-AF65-F5344CB8AC3E}">
        <p14:creationId xmlns:p14="http://schemas.microsoft.com/office/powerpoint/2010/main" val="57699551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mailto:llicygiewicz@brighterchoice.org"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brighterchoice.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kmclean@brighterchoice.org"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albanycounty.com/"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ctrTitle"/>
          </p:nvPr>
        </p:nvSpPr>
        <p:spPr>
          <a:xfrm>
            <a:off x="685800" y="990600"/>
            <a:ext cx="7772400" cy="2609851"/>
          </a:xfrm>
          <a:solidFill>
            <a:schemeClr val="bg2">
              <a:lumMod val="60000"/>
              <a:lumOff val="40000"/>
            </a:schemeClr>
          </a:solidFill>
          <a:ln>
            <a:solidFill>
              <a:schemeClr val="tx1"/>
            </a:solidFill>
            <a:prstDash val="dashDot"/>
          </a:ln>
          <a:scene3d>
            <a:camera prst="orthographicFront"/>
            <a:lightRig rig="threePt" dir="t"/>
          </a:scene3d>
          <a:sp3d prstMaterial="legacyWireframe">
            <a:bevelT prst="relaxedInset"/>
          </a:sp3d>
        </p:spPr>
        <p:txBody>
          <a:bodyPr>
            <a:normAutofit/>
            <a:sp3d extrusionH="57150">
              <a:bevelT w="38100" h="38100" prst="angle"/>
            </a:sp3d>
          </a:bodyPr>
          <a:lstStyle/>
          <a:p>
            <a:r>
              <a:rPr lang="en-US" dirty="0">
                <a:solidFill>
                  <a:schemeClr val="bg1"/>
                </a:solidFill>
              </a:rPr>
              <a:t>Brighter Choice Charter School for Boys Elementary </a:t>
            </a:r>
            <a:br>
              <a:rPr lang="en-US" dirty="0"/>
            </a:br>
            <a:r>
              <a:rPr lang="en-US" dirty="0"/>
              <a:t> </a:t>
            </a:r>
            <a:r>
              <a:rPr lang="en-US" sz="2700" b="1" dirty="0">
                <a:solidFill>
                  <a:schemeClr val="bg1"/>
                </a:solidFill>
              </a:rPr>
              <a:t>2021-22 School Reopening Plan Presentation</a:t>
            </a:r>
            <a:br>
              <a:rPr lang="en-US" sz="2700" dirty="0">
                <a:solidFill>
                  <a:schemeClr val="bg1"/>
                </a:solidFill>
              </a:rPr>
            </a:br>
            <a:r>
              <a:rPr lang="en-US" sz="1400" dirty="0">
                <a:solidFill>
                  <a:schemeClr val="bg1"/>
                </a:solidFill>
              </a:rPr>
              <a:t>***</a:t>
            </a:r>
            <a:r>
              <a:rPr lang="en-US" sz="1400" b="1" i="1" dirty="0">
                <a:solidFill>
                  <a:schemeClr val="bg1"/>
                </a:solidFill>
              </a:rPr>
              <a:t>Information is subject to change***</a:t>
            </a:r>
            <a:endParaRPr lang="en-US" sz="1400" dirty="0">
              <a:solidFill>
                <a:schemeClr val="bg1"/>
              </a:solidFill>
            </a:endParaRPr>
          </a:p>
        </p:txBody>
      </p:sp>
      <p:sp>
        <p:nvSpPr>
          <p:cNvPr id="17" name="Subtitle 16"/>
          <p:cNvSpPr>
            <a:spLocks noGrp="1"/>
          </p:cNvSpPr>
          <p:nvPr>
            <p:ph type="subTitle" idx="1"/>
          </p:nvPr>
        </p:nvSpPr>
        <p:spPr/>
        <p:txBody>
          <a:bodyPr/>
          <a:lstStyle/>
          <a:p>
            <a:r>
              <a:rPr lang="en-US" b="1" dirty="0">
                <a:solidFill>
                  <a:schemeClr val="bg1"/>
                </a:solidFill>
              </a:rPr>
              <a:t>Karen Mclean </a:t>
            </a:r>
          </a:p>
          <a:p>
            <a:r>
              <a:rPr lang="en-US" b="1" dirty="0">
                <a:solidFill>
                  <a:schemeClr val="bg1"/>
                </a:solidFill>
              </a:rPr>
              <a:t>Principal </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328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3" name="Text Placeholder 2"/>
          <p:cNvSpPr>
            <a:spLocks noGrp="1"/>
          </p:cNvSpPr>
          <p:nvPr>
            <p:ph type="body" idx="1"/>
          </p:nvPr>
        </p:nvSpPr>
        <p:spPr/>
        <p:txBody>
          <a:bodyPr/>
          <a:lstStyle/>
          <a:p>
            <a:r>
              <a:rPr lang="en-US" dirty="0"/>
              <a:t>Social Distancing Cont’d</a:t>
            </a:r>
          </a:p>
        </p:txBody>
      </p:sp>
      <p:sp>
        <p:nvSpPr>
          <p:cNvPr id="4" name="Content Placeholder 3"/>
          <p:cNvSpPr>
            <a:spLocks noGrp="1"/>
          </p:cNvSpPr>
          <p:nvPr>
            <p:ph sz="half" idx="2"/>
          </p:nvPr>
        </p:nvSpPr>
        <p:spPr/>
        <p:txBody>
          <a:bodyPr/>
          <a:lstStyle/>
          <a:p>
            <a:r>
              <a:rPr lang="en-US" sz="1400" dirty="0">
                <a:solidFill>
                  <a:schemeClr val="bg1"/>
                </a:solidFill>
              </a:rPr>
              <a:t>Designated /labeled staircases  for movement throughout the building. </a:t>
            </a:r>
          </a:p>
          <a:p>
            <a:r>
              <a:rPr lang="en-US" sz="1400" dirty="0">
                <a:solidFill>
                  <a:schemeClr val="bg1"/>
                </a:solidFill>
              </a:rPr>
              <a:t>Limited access will be granted to visitors /guests in the building. </a:t>
            </a:r>
          </a:p>
          <a:p>
            <a:r>
              <a:rPr lang="en-US" sz="1400" dirty="0">
                <a:solidFill>
                  <a:schemeClr val="bg1"/>
                </a:solidFill>
              </a:rPr>
              <a:t>All guests/visitors will be required to wear masks when entering the building.</a:t>
            </a:r>
          </a:p>
          <a:p>
            <a:endParaRPr lang="en-US" sz="1400" dirty="0">
              <a:solidFill>
                <a:schemeClr val="bg1"/>
              </a:solidFill>
            </a:endParaRPr>
          </a:p>
          <a:p>
            <a:endParaRPr lang="en-US" sz="1400" dirty="0">
              <a:solidFill>
                <a:schemeClr val="bg1"/>
              </a:solidFill>
            </a:endParaRPr>
          </a:p>
        </p:txBody>
      </p:sp>
      <p:sp>
        <p:nvSpPr>
          <p:cNvPr id="6" name="Content Placeholder 5"/>
          <p:cNvSpPr>
            <a:spLocks noGrp="1"/>
          </p:cNvSpPr>
          <p:nvPr>
            <p:ph sz="quarter" idx="4"/>
          </p:nvPr>
        </p:nvSpPr>
        <p:spPr>
          <a:xfrm>
            <a:off x="4572000" y="2133600"/>
            <a:ext cx="4041775" cy="3951288"/>
          </a:xfrm>
        </p:spPr>
        <p:txBody>
          <a:bodyPr>
            <a:normAutofit/>
          </a:bodyPr>
          <a:lstStyle/>
          <a:p>
            <a:pPr marL="0" indent="0">
              <a:buNone/>
            </a:pPr>
            <a:r>
              <a:rPr lang="en-US" sz="1400" dirty="0">
                <a:solidFill>
                  <a:schemeClr val="bg1"/>
                </a:solidFill>
              </a:rPr>
              <a:t>The following isolation/containment procedures will be in place if a scholar is symptomatic upon arrival; or throughout the school’s day;</a:t>
            </a:r>
          </a:p>
          <a:p>
            <a:r>
              <a:rPr lang="en-US" sz="1400" dirty="0">
                <a:solidFill>
                  <a:schemeClr val="bg1"/>
                </a:solidFill>
              </a:rPr>
              <a:t>Symptoms logged;</a:t>
            </a:r>
          </a:p>
          <a:p>
            <a:r>
              <a:rPr lang="en-US" sz="1400" dirty="0">
                <a:solidFill>
                  <a:schemeClr val="bg1"/>
                </a:solidFill>
              </a:rPr>
              <a:t>Immediately sent to school’s isolation room (across from the main office);</a:t>
            </a:r>
          </a:p>
          <a:p>
            <a:r>
              <a:rPr lang="en-US" sz="1400" dirty="0">
                <a:solidFill>
                  <a:schemeClr val="bg1"/>
                </a:solidFill>
              </a:rPr>
              <a:t>Immediate call to parent/guardian requiring pick-up;</a:t>
            </a:r>
          </a:p>
          <a:p>
            <a:r>
              <a:rPr lang="en-US" sz="1400" dirty="0">
                <a:solidFill>
                  <a:schemeClr val="bg1"/>
                </a:solidFill>
              </a:rPr>
              <a:t>Regular monitoring by the school’s nurse until parent arrival;</a:t>
            </a:r>
          </a:p>
          <a:p>
            <a:r>
              <a:rPr lang="en-US" sz="1400" dirty="0">
                <a:solidFill>
                  <a:schemeClr val="bg1"/>
                </a:solidFill>
              </a:rPr>
              <a:t>Scholar receives a rapid test and followed guidelines provided. (See slide 8)</a:t>
            </a:r>
          </a:p>
          <a:p>
            <a:endParaRPr lang="en-US" sz="1400" dirty="0">
              <a:solidFill>
                <a:schemeClr val="bg1"/>
              </a:solidFill>
            </a:endParaRPr>
          </a:p>
          <a:p>
            <a:endParaRPr lang="en-US" sz="14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54524" y="52577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6"/>
          <p:cNvSpPr>
            <a:spLocks noGrp="1"/>
          </p:cNvSpPr>
          <p:nvPr>
            <p:ph type="body" sz="quarter" idx="3"/>
          </p:nvPr>
        </p:nvSpPr>
        <p:spPr/>
        <p:txBody>
          <a:bodyPr/>
          <a:lstStyle/>
          <a:p>
            <a:r>
              <a:rPr lang="en-US" dirty="0"/>
              <a:t>Isolation/Containment</a:t>
            </a:r>
          </a:p>
        </p:txBody>
      </p:sp>
    </p:spTree>
    <p:extLst>
      <p:ext uri="{BB962C8B-B14F-4D97-AF65-F5344CB8AC3E}">
        <p14:creationId xmlns:p14="http://schemas.microsoft.com/office/powerpoint/2010/main" val="145527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Nutrition Plan </a:t>
            </a:r>
          </a:p>
        </p:txBody>
      </p:sp>
      <p:sp>
        <p:nvSpPr>
          <p:cNvPr id="3" name="Text Placeholder 2"/>
          <p:cNvSpPr>
            <a:spLocks noGrp="1"/>
          </p:cNvSpPr>
          <p:nvPr>
            <p:ph type="body" idx="1"/>
          </p:nvPr>
        </p:nvSpPr>
        <p:spPr>
          <a:xfrm>
            <a:off x="457200" y="1371600"/>
            <a:ext cx="4040188" cy="639762"/>
          </a:xfrm>
        </p:spPr>
        <p:txBody>
          <a:bodyPr/>
          <a:lstStyle/>
          <a:p>
            <a:r>
              <a:rPr lang="en-US" dirty="0"/>
              <a:t>Food Services</a:t>
            </a:r>
          </a:p>
        </p:txBody>
      </p:sp>
      <p:sp>
        <p:nvSpPr>
          <p:cNvPr id="4" name="Content Placeholder 3"/>
          <p:cNvSpPr>
            <a:spLocks noGrp="1"/>
          </p:cNvSpPr>
          <p:nvPr>
            <p:ph sz="half" idx="2"/>
          </p:nvPr>
        </p:nvSpPr>
        <p:spPr>
          <a:xfrm>
            <a:off x="457200" y="1905000"/>
            <a:ext cx="4040188" cy="4454525"/>
          </a:xfrm>
        </p:spPr>
        <p:txBody>
          <a:bodyPr>
            <a:noAutofit/>
          </a:bodyPr>
          <a:lstStyle/>
          <a:p>
            <a:pPr marL="0" marR="0" indent="0">
              <a:lnSpc>
                <a:spcPct val="115000"/>
              </a:lnSpc>
              <a:spcBef>
                <a:spcPts val="0"/>
              </a:spcBef>
              <a:spcAft>
                <a:spcPts val="1000"/>
              </a:spcAft>
              <a:buNone/>
            </a:pPr>
            <a:r>
              <a:rPr lang="en-US" sz="1400" b="1" dirty="0">
                <a:solidFill>
                  <a:schemeClr val="bg1"/>
                </a:solidFill>
                <a:ea typeface="Calibri"/>
                <a:cs typeface="Times New Roman"/>
              </a:rPr>
              <a:t>Plan for scholars in attendance </a:t>
            </a:r>
          </a:p>
          <a:p>
            <a:pPr lvl="0">
              <a:spcBef>
                <a:spcPts val="0"/>
              </a:spcBef>
              <a:buFont typeface="Symbol"/>
              <a:buChar char=""/>
            </a:pPr>
            <a:r>
              <a:rPr lang="en-US" sz="1400" dirty="0">
                <a:solidFill>
                  <a:schemeClr val="bg1"/>
                </a:solidFill>
                <a:ea typeface="Calibri"/>
                <a:cs typeface="Times New Roman"/>
              </a:rPr>
              <a:t>Breakfast, lunch and snack will be served in classrooms vs. students reporting to the cafeteria.</a:t>
            </a:r>
          </a:p>
          <a:p>
            <a:pPr lvl="0">
              <a:spcBef>
                <a:spcPts val="0"/>
              </a:spcBef>
              <a:buFont typeface="Symbol"/>
              <a:buChar char=""/>
            </a:pPr>
            <a:r>
              <a:rPr lang="en-US" sz="1400" dirty="0">
                <a:solidFill>
                  <a:schemeClr val="bg1"/>
                </a:solidFill>
                <a:ea typeface="Calibri"/>
                <a:cs typeface="Times New Roman"/>
              </a:rPr>
              <a:t>All meals will be served in disposable trays. </a:t>
            </a:r>
          </a:p>
          <a:p>
            <a:pPr lvl="0">
              <a:spcBef>
                <a:spcPts val="0"/>
              </a:spcBef>
              <a:buFont typeface="Symbol"/>
              <a:buChar char=""/>
            </a:pPr>
            <a:r>
              <a:rPr lang="en-US" sz="1400" dirty="0">
                <a:solidFill>
                  <a:schemeClr val="bg1"/>
                </a:solidFill>
                <a:ea typeface="Calibri"/>
                <a:cs typeface="Times New Roman"/>
              </a:rPr>
              <a:t>BCCCS-B will have scheduled lunch periods throughout the day for each grade level(s).</a:t>
            </a:r>
          </a:p>
          <a:p>
            <a:pPr lvl="0">
              <a:spcBef>
                <a:spcPts val="0"/>
              </a:spcBef>
              <a:buFont typeface="Symbol"/>
              <a:buChar char=""/>
            </a:pPr>
            <a:r>
              <a:rPr lang="en-US" sz="1400" dirty="0">
                <a:solidFill>
                  <a:schemeClr val="bg1"/>
                </a:solidFill>
                <a:ea typeface="Calibri"/>
                <a:cs typeface="Times New Roman"/>
              </a:rPr>
              <a:t>Revolution Foods ,our FSMC ,will deliver meals to classrooms for students to consume at their desk.</a:t>
            </a:r>
          </a:p>
          <a:p>
            <a:pPr marL="0" marR="0" indent="0">
              <a:lnSpc>
                <a:spcPct val="115000"/>
              </a:lnSpc>
              <a:spcBef>
                <a:spcPts val="0"/>
              </a:spcBef>
              <a:spcAft>
                <a:spcPts val="1000"/>
              </a:spcAft>
              <a:buNone/>
            </a:pPr>
            <a:endParaRPr lang="en-US" sz="1250" dirty="0">
              <a:solidFill>
                <a:schemeClr val="bg1"/>
              </a:solidFill>
              <a:ea typeface="Calibri"/>
              <a:cs typeface="Times New Roman"/>
            </a:endParaRPr>
          </a:p>
        </p:txBody>
      </p:sp>
      <p:sp>
        <p:nvSpPr>
          <p:cNvPr id="5" name="Text Placeholder 4"/>
          <p:cNvSpPr>
            <a:spLocks noGrp="1"/>
          </p:cNvSpPr>
          <p:nvPr>
            <p:ph type="body" sz="quarter" idx="3"/>
          </p:nvPr>
        </p:nvSpPr>
        <p:spPr>
          <a:xfrm>
            <a:off x="4648200" y="1371600"/>
            <a:ext cx="4041775" cy="639762"/>
          </a:xfrm>
        </p:spPr>
        <p:txBody>
          <a:bodyPr/>
          <a:lstStyle/>
          <a:p>
            <a:r>
              <a:rPr lang="en-US" dirty="0"/>
              <a:t>Food Services Cont’d </a:t>
            </a:r>
          </a:p>
        </p:txBody>
      </p:sp>
      <p:sp>
        <p:nvSpPr>
          <p:cNvPr id="6" name="Content Placeholder 5"/>
          <p:cNvSpPr>
            <a:spLocks noGrp="1"/>
          </p:cNvSpPr>
          <p:nvPr>
            <p:ph sz="quarter" idx="4"/>
          </p:nvPr>
        </p:nvSpPr>
        <p:spPr>
          <a:xfrm>
            <a:off x="4572000" y="1905000"/>
            <a:ext cx="4041775" cy="3951288"/>
          </a:xfrm>
        </p:spPr>
        <p:txBody>
          <a:bodyPr>
            <a:noAutofit/>
          </a:bodyPr>
          <a:lstStyle/>
          <a:p>
            <a:pPr marL="0" indent="0">
              <a:buNone/>
            </a:pPr>
            <a:r>
              <a:rPr lang="en-US" sz="1300" b="1" dirty="0">
                <a:solidFill>
                  <a:schemeClr val="bg1"/>
                </a:solidFill>
              </a:rPr>
              <a:t>Plan for scholars learning remotely </a:t>
            </a:r>
          </a:p>
          <a:p>
            <a:pPr lvl="0">
              <a:lnSpc>
                <a:spcPct val="115000"/>
              </a:lnSpc>
              <a:spcBef>
                <a:spcPts val="0"/>
              </a:spcBef>
              <a:buFont typeface="Symbol"/>
              <a:buChar char=""/>
            </a:pPr>
            <a:r>
              <a:rPr lang="en-US" sz="1300" dirty="0">
                <a:solidFill>
                  <a:schemeClr val="bg1"/>
                </a:solidFill>
                <a:ea typeface="Calibri"/>
                <a:cs typeface="Times New Roman"/>
              </a:rPr>
              <a:t>Communication of the availability of meals will be made to families using Social Media  pages, Email + Phone blasts to families.</a:t>
            </a:r>
          </a:p>
          <a:p>
            <a:pPr lvl="0">
              <a:lnSpc>
                <a:spcPct val="115000"/>
              </a:lnSpc>
              <a:spcBef>
                <a:spcPts val="0"/>
              </a:spcBef>
              <a:buFont typeface="Symbol"/>
              <a:buChar char=""/>
            </a:pPr>
            <a:r>
              <a:rPr lang="en-US" sz="1300" dirty="0">
                <a:solidFill>
                  <a:schemeClr val="bg1"/>
                </a:solidFill>
                <a:ea typeface="Calibri"/>
                <a:cs typeface="Times New Roman"/>
              </a:rPr>
              <a:t>Brighter Choice Charter School uses the following translation services:; All Language Translation 600 Franklin Street, Schenectady, NY 12305 (518) 372-6804.</a:t>
            </a:r>
          </a:p>
          <a:p>
            <a:pPr lvl="0">
              <a:lnSpc>
                <a:spcPct val="115000"/>
              </a:lnSpc>
              <a:spcBef>
                <a:spcPts val="0"/>
              </a:spcBef>
              <a:buFont typeface="Symbol"/>
              <a:buChar char=""/>
            </a:pPr>
            <a:r>
              <a:rPr lang="en-US" sz="1300" dirty="0">
                <a:solidFill>
                  <a:schemeClr val="bg1"/>
                </a:solidFill>
                <a:ea typeface="Calibri"/>
                <a:cs typeface="Times New Roman"/>
              </a:rPr>
              <a:t>Meals will be available for pick up daily between the hours of 8am-9am for both Brighter Choice Elementary Schools at the Brighter Choice Charter School for Girls located at 250 Central Ave, Albany, NY 12206. Pick up location will be in the back parking lot as this provides easy access to our cafeteria/kitchen at this location. </a:t>
            </a:r>
          </a:p>
          <a:p>
            <a:pPr lvl="0">
              <a:lnSpc>
                <a:spcPct val="115000"/>
              </a:lnSpc>
              <a:spcBef>
                <a:spcPts val="0"/>
              </a:spcBef>
              <a:spcAft>
                <a:spcPts val="1000"/>
              </a:spcAft>
              <a:buFont typeface="Symbol"/>
              <a:buChar char=""/>
            </a:pPr>
            <a:r>
              <a:rPr lang="en-US" sz="1300" dirty="0">
                <a:solidFill>
                  <a:schemeClr val="bg1"/>
                </a:solidFill>
                <a:ea typeface="Calibri"/>
                <a:cs typeface="Times New Roman"/>
              </a:rPr>
              <a:t>Parents will be required to submit an email to </a:t>
            </a:r>
            <a:r>
              <a:rPr lang="en-US" sz="1300" u="sng" dirty="0">
                <a:solidFill>
                  <a:schemeClr val="bg1"/>
                </a:solidFill>
                <a:ea typeface="Calibri"/>
                <a:cs typeface="Times New Roman"/>
                <a:hlinkClick r:id="rId3"/>
              </a:rPr>
              <a:t>llicygiewicz@brighterchoice.org</a:t>
            </a:r>
            <a:r>
              <a:rPr lang="en-US" sz="1300" dirty="0">
                <a:solidFill>
                  <a:schemeClr val="bg1"/>
                </a:solidFill>
                <a:ea typeface="Calibri"/>
                <a:cs typeface="Times New Roman"/>
              </a:rPr>
              <a:t> in the event they need a dietary meal for their student. Meals  will be made accordingly. A dietary need form must have bene previously on file at the school for the school to accommodate this need. </a:t>
            </a:r>
          </a:p>
          <a:p>
            <a:pPr marL="0" indent="0">
              <a:buNone/>
            </a:pPr>
            <a:endParaRPr lang="en-US" sz="1300" b="1" dirty="0">
              <a:solidFill>
                <a:schemeClr val="bg1"/>
              </a:solidFill>
            </a:endParaRPr>
          </a:p>
        </p:txBody>
      </p:sp>
    </p:spTree>
    <p:extLst>
      <p:ext uri="{BB962C8B-B14F-4D97-AF65-F5344CB8AC3E}">
        <p14:creationId xmlns:p14="http://schemas.microsoft.com/office/powerpoint/2010/main" val="3115910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Facilities </a:t>
            </a:r>
          </a:p>
        </p:txBody>
      </p:sp>
      <p:sp>
        <p:nvSpPr>
          <p:cNvPr id="3" name="Text Placeholder 2"/>
          <p:cNvSpPr>
            <a:spLocks noGrp="1"/>
          </p:cNvSpPr>
          <p:nvPr>
            <p:ph type="body" idx="1"/>
          </p:nvPr>
        </p:nvSpPr>
        <p:spPr/>
        <p:txBody>
          <a:bodyPr/>
          <a:lstStyle/>
          <a:p>
            <a:r>
              <a:rPr lang="en-US" dirty="0"/>
              <a:t>Ventilation </a:t>
            </a:r>
          </a:p>
        </p:txBody>
      </p:sp>
      <p:sp>
        <p:nvSpPr>
          <p:cNvPr id="4" name="Content Placeholder 3"/>
          <p:cNvSpPr>
            <a:spLocks noGrp="1"/>
          </p:cNvSpPr>
          <p:nvPr>
            <p:ph sz="half" idx="2"/>
          </p:nvPr>
        </p:nvSpPr>
        <p:spPr/>
        <p:txBody>
          <a:bodyPr>
            <a:normAutofit/>
          </a:bodyPr>
          <a:lstStyle/>
          <a:p>
            <a:pPr lvl="0">
              <a:spcBef>
                <a:spcPts val="0"/>
              </a:spcBef>
              <a:buFont typeface="Symbol"/>
              <a:buChar char=""/>
            </a:pPr>
            <a:r>
              <a:rPr lang="en-US" sz="1400" dirty="0">
                <a:solidFill>
                  <a:schemeClr val="bg1"/>
                </a:solidFill>
                <a:ea typeface="Calibri"/>
                <a:cs typeface="Times New Roman"/>
              </a:rPr>
              <a:t>BCCS-Boys has evaluated its building and its mechanical systems to determine that the building is ready for occupancy. </a:t>
            </a:r>
          </a:p>
          <a:p>
            <a:pPr marL="0" lvl="0" indent="0">
              <a:spcBef>
                <a:spcPts val="0"/>
              </a:spcBef>
              <a:buNone/>
            </a:pPr>
            <a:endParaRPr lang="en-US" sz="1400" dirty="0">
              <a:solidFill>
                <a:schemeClr val="bg1"/>
              </a:solidFill>
              <a:ea typeface="Calibri"/>
              <a:cs typeface="Times New Roman"/>
            </a:endParaRPr>
          </a:p>
          <a:p>
            <a:pPr lvl="0">
              <a:spcBef>
                <a:spcPts val="0"/>
              </a:spcBef>
              <a:buFont typeface="Symbol"/>
              <a:buChar char=""/>
            </a:pPr>
            <a:r>
              <a:rPr lang="en-US" sz="1400" dirty="0">
                <a:solidFill>
                  <a:schemeClr val="bg1"/>
                </a:solidFill>
                <a:ea typeface="Calibri"/>
                <a:cs typeface="Times New Roman"/>
              </a:rPr>
              <a:t>Brighter Choice has evaluated the ventilation system(s) and determined that they are operating properly and meet the minimum ventilation requirements without significantly diminishing design airflow.</a:t>
            </a:r>
          </a:p>
          <a:p>
            <a:pPr marL="0" lvl="0" indent="0">
              <a:spcBef>
                <a:spcPts val="0"/>
              </a:spcBef>
              <a:buNone/>
            </a:pPr>
            <a:endParaRPr lang="en-US" sz="1400" dirty="0">
              <a:solidFill>
                <a:schemeClr val="bg1"/>
              </a:solidFill>
              <a:ea typeface="Calibri"/>
              <a:cs typeface="Times New Roman"/>
            </a:endParaRPr>
          </a:p>
          <a:p>
            <a:pPr lvl="0">
              <a:spcBef>
                <a:spcPts val="0"/>
              </a:spcBef>
              <a:buFont typeface="Symbol"/>
              <a:buChar char=""/>
            </a:pPr>
            <a:r>
              <a:rPr lang="en-US" sz="1400" dirty="0">
                <a:solidFill>
                  <a:schemeClr val="bg1"/>
                </a:solidFill>
                <a:ea typeface="Calibri"/>
                <a:cs typeface="Times New Roman"/>
              </a:rPr>
              <a:t>Per CDC guidelines, in order to increase circulation of outdoor air within classrooms and office spaces, BCCS-Boys will encourage staff to keep their classroom windows and doors open when feasible. </a:t>
            </a:r>
            <a:endParaRPr lang="en-US" sz="1400" dirty="0"/>
          </a:p>
        </p:txBody>
      </p:sp>
      <p:sp>
        <p:nvSpPr>
          <p:cNvPr id="5" name="Text Placeholder 4"/>
          <p:cNvSpPr>
            <a:spLocks noGrp="1"/>
          </p:cNvSpPr>
          <p:nvPr>
            <p:ph type="body" sz="quarter" idx="3"/>
          </p:nvPr>
        </p:nvSpPr>
        <p:spPr/>
        <p:txBody>
          <a:bodyPr/>
          <a:lstStyle/>
          <a:p>
            <a:r>
              <a:rPr lang="en-US" dirty="0"/>
              <a:t>Plumbing Facilities </a:t>
            </a:r>
          </a:p>
        </p:txBody>
      </p:sp>
      <p:sp>
        <p:nvSpPr>
          <p:cNvPr id="6" name="Content Placeholder 5"/>
          <p:cNvSpPr>
            <a:spLocks noGrp="1"/>
          </p:cNvSpPr>
          <p:nvPr>
            <p:ph sz="quarter" idx="4"/>
          </p:nvPr>
        </p:nvSpPr>
        <p:spPr/>
        <p:txBody>
          <a:bodyPr>
            <a:normAutofit/>
          </a:bodyPr>
          <a:lstStyle/>
          <a:p>
            <a:pPr lvl="0">
              <a:spcBef>
                <a:spcPts val="0"/>
              </a:spcBef>
              <a:buFont typeface="Symbol"/>
              <a:buChar char=""/>
            </a:pPr>
            <a:r>
              <a:rPr lang="en-US" sz="1400" dirty="0">
                <a:solidFill>
                  <a:schemeClr val="bg1"/>
                </a:solidFill>
              </a:rPr>
              <a:t>BCCS-B will continue to utilize and maintain the same minimum fixture quantities as we did in the 2020-2021 school year.</a:t>
            </a:r>
          </a:p>
          <a:p>
            <a:pPr marL="0" lvl="0" indent="0">
              <a:spcBef>
                <a:spcPts val="0"/>
              </a:spcBef>
              <a:buNone/>
            </a:pPr>
            <a:endParaRPr lang="en-US" sz="1400" dirty="0">
              <a:solidFill>
                <a:schemeClr val="bg1"/>
              </a:solidFill>
            </a:endParaRPr>
          </a:p>
          <a:p>
            <a:pPr lvl="0">
              <a:spcBef>
                <a:spcPts val="0"/>
              </a:spcBef>
              <a:buFont typeface="Symbol"/>
              <a:buChar char=""/>
            </a:pPr>
            <a:r>
              <a:rPr lang="en-US" sz="1400" dirty="0">
                <a:solidFill>
                  <a:schemeClr val="bg1"/>
                </a:solidFill>
              </a:rPr>
              <a:t>BCCS-B has taken the steps to ensure that all water systems within the building are safe to use after the prolonged facility shutdown.</a:t>
            </a:r>
          </a:p>
          <a:p>
            <a:pPr marL="0" lvl="0" indent="0">
              <a:spcBef>
                <a:spcPts val="0"/>
              </a:spcBef>
              <a:buNone/>
            </a:pPr>
            <a:endParaRPr lang="en-US" sz="1400" dirty="0">
              <a:solidFill>
                <a:schemeClr val="bg1"/>
              </a:solidFill>
            </a:endParaRPr>
          </a:p>
          <a:p>
            <a:pPr lvl="0">
              <a:spcBef>
                <a:spcPts val="0"/>
              </a:spcBef>
              <a:buFont typeface="Symbol"/>
              <a:buChar char=""/>
            </a:pPr>
            <a:r>
              <a:rPr lang="en-US" sz="1400" dirty="0">
                <a:solidFill>
                  <a:schemeClr val="bg1"/>
                </a:solidFill>
              </a:rPr>
              <a:t>Per the CDC Guidelines, BCCS-B will encourage staff and students to bring their own water to minimize use and touching of the water fountains in the building. Drinking fountains will be cleaned and sanitized numerous times daily.</a:t>
            </a:r>
          </a:p>
          <a:p>
            <a:pPr marL="0" indent="0">
              <a:buNone/>
            </a:pPr>
            <a:endParaRPr lang="en-US" sz="1400" dirty="0">
              <a:solidFill>
                <a:schemeClr val="bg1"/>
              </a:solidFill>
            </a:endParaRPr>
          </a:p>
        </p:txBody>
      </p:sp>
    </p:spTree>
    <p:extLst>
      <p:ext uri="{BB962C8B-B14F-4D97-AF65-F5344CB8AC3E}">
        <p14:creationId xmlns:p14="http://schemas.microsoft.com/office/powerpoint/2010/main" val="315450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solidFill>
                  <a:prstClr val="white"/>
                </a:solidFill>
              </a:rPr>
              <a:t>Operations and Procedures </a:t>
            </a:r>
            <a:endParaRPr lang="en-US" dirty="0"/>
          </a:p>
        </p:txBody>
      </p:sp>
      <p:sp>
        <p:nvSpPr>
          <p:cNvPr id="3" name="Text Placeholder 2"/>
          <p:cNvSpPr>
            <a:spLocks noGrp="1"/>
          </p:cNvSpPr>
          <p:nvPr>
            <p:ph type="body" idx="1"/>
          </p:nvPr>
        </p:nvSpPr>
        <p:spPr>
          <a:xfrm>
            <a:off x="228600" y="1676400"/>
            <a:ext cx="3200400" cy="639762"/>
          </a:xfrm>
        </p:spPr>
        <p:txBody>
          <a:bodyPr>
            <a:normAutofit fontScale="92500" lnSpcReduction="20000"/>
          </a:bodyPr>
          <a:lstStyle/>
          <a:p>
            <a:r>
              <a:rPr lang="en-US" dirty="0"/>
              <a:t>Entering and Exiting the Building </a:t>
            </a:r>
          </a:p>
        </p:txBody>
      </p:sp>
      <p:sp>
        <p:nvSpPr>
          <p:cNvPr id="4" name="Content Placeholder 3"/>
          <p:cNvSpPr>
            <a:spLocks noGrp="1"/>
          </p:cNvSpPr>
          <p:nvPr>
            <p:ph sz="half" idx="2"/>
          </p:nvPr>
        </p:nvSpPr>
        <p:spPr>
          <a:xfrm>
            <a:off x="304800" y="2362200"/>
            <a:ext cx="2895600" cy="3951288"/>
          </a:xfrm>
        </p:spPr>
        <p:txBody>
          <a:bodyPr>
            <a:normAutofit/>
          </a:bodyPr>
          <a:lstStyle/>
          <a:p>
            <a:r>
              <a:rPr lang="en-US" sz="1400" dirty="0">
                <a:solidFill>
                  <a:schemeClr val="bg1"/>
                </a:solidFill>
              </a:rPr>
              <a:t>Different entrances will be labeled for  guests entering and exiting the building. </a:t>
            </a:r>
          </a:p>
          <a:p>
            <a:r>
              <a:rPr lang="en-US" sz="1400" dirty="0">
                <a:solidFill>
                  <a:schemeClr val="bg1"/>
                </a:solidFill>
              </a:rPr>
              <a:t>All scholars will be required to use one entrance  (Elk Street Entrance)  for arrival and buss dismissal.</a:t>
            </a:r>
          </a:p>
          <a:p>
            <a:r>
              <a:rPr lang="en-US" sz="1400" dirty="0">
                <a:solidFill>
                  <a:schemeClr val="bg1"/>
                </a:solidFill>
              </a:rPr>
              <a:t>Visitors/guests will not be allowed in the building until after 8:00am.</a:t>
            </a:r>
          </a:p>
          <a:p>
            <a:endParaRPr lang="en-US" sz="1400" dirty="0">
              <a:solidFill>
                <a:schemeClr val="bg1"/>
              </a:solidFill>
            </a:endParaRPr>
          </a:p>
        </p:txBody>
      </p:sp>
      <p:sp>
        <p:nvSpPr>
          <p:cNvPr id="5" name="Text Placeholder 4"/>
          <p:cNvSpPr>
            <a:spLocks noGrp="1"/>
          </p:cNvSpPr>
          <p:nvPr>
            <p:ph type="body" sz="quarter" idx="3"/>
          </p:nvPr>
        </p:nvSpPr>
        <p:spPr>
          <a:xfrm>
            <a:off x="3505200" y="1447800"/>
            <a:ext cx="4041775" cy="639762"/>
          </a:xfrm>
        </p:spPr>
        <p:txBody>
          <a:bodyPr/>
          <a:lstStyle/>
          <a:p>
            <a:r>
              <a:rPr lang="en-US" dirty="0"/>
              <a:t>Morning Arrival Procedures </a:t>
            </a:r>
          </a:p>
        </p:txBody>
      </p:sp>
      <p:sp>
        <p:nvSpPr>
          <p:cNvPr id="6" name="Content Placeholder 5"/>
          <p:cNvSpPr>
            <a:spLocks noGrp="1"/>
          </p:cNvSpPr>
          <p:nvPr>
            <p:ph sz="quarter" idx="4"/>
          </p:nvPr>
        </p:nvSpPr>
        <p:spPr>
          <a:xfrm>
            <a:off x="3429001" y="2088385"/>
            <a:ext cx="5680362" cy="3951288"/>
          </a:xfrm>
        </p:spPr>
        <p:txBody>
          <a:bodyPr>
            <a:noAutofit/>
          </a:bodyPr>
          <a:lstStyle/>
          <a:p>
            <a:r>
              <a:rPr lang="en-US" sz="1400" dirty="0">
                <a:solidFill>
                  <a:schemeClr val="bg1"/>
                </a:solidFill>
              </a:rPr>
              <a:t>All parents will be required to check scholars’ temperature at home before they proceed to school. Temperature at or above 100 degrees will require the scholar to stay at home. </a:t>
            </a:r>
          </a:p>
          <a:p>
            <a:r>
              <a:rPr lang="en-US" sz="1400" dirty="0">
                <a:solidFill>
                  <a:schemeClr val="bg1"/>
                </a:solidFill>
              </a:rPr>
              <a:t>All scholars enter on the Elk Street Entrance .</a:t>
            </a:r>
          </a:p>
          <a:p>
            <a:r>
              <a:rPr lang="en-US" sz="1400" dirty="0">
                <a:solidFill>
                  <a:schemeClr val="bg1"/>
                </a:solidFill>
              </a:rPr>
              <a:t>All scholars must be wearing masks in order to enter the building. </a:t>
            </a:r>
          </a:p>
          <a:p>
            <a:r>
              <a:rPr lang="en-US" sz="1400" dirty="0">
                <a:solidFill>
                  <a:schemeClr val="bg1"/>
                </a:solidFill>
              </a:rPr>
              <a:t>Once the bus has arrived at Brighter Choice Charter School for Boys, the drivers and monitor will dismiss scholars one row at a time and stagger scholar unloading, while encouraging social distancing. </a:t>
            </a:r>
          </a:p>
          <a:p>
            <a:r>
              <a:rPr lang="en-US" sz="1400" dirty="0">
                <a:solidFill>
                  <a:schemeClr val="bg1"/>
                </a:solidFill>
              </a:rPr>
              <a:t>Scholars will be greeted by the Behavior Intervention Specialist once they exit the bus and line up using the  6ft markers. They will be provided hand sanitizer to sanitize their hands before entering the building. </a:t>
            </a:r>
          </a:p>
          <a:p>
            <a:r>
              <a:rPr lang="en-US" sz="1400" dirty="0">
                <a:solidFill>
                  <a:schemeClr val="bg1"/>
                </a:solidFill>
              </a:rPr>
              <a:t>They will then proceed to the Elk Street entrance where another staff member will do a temperature check. Scholar with temperature  of 100.0°F will not be immediately permitted into the building. Instead a main office staff will be </a:t>
            </a:r>
            <a:r>
              <a:rPr lang="en-US" sz="1400" dirty="0" err="1">
                <a:solidFill>
                  <a:schemeClr val="bg1"/>
                </a:solidFill>
              </a:rPr>
              <a:t>walkied</a:t>
            </a:r>
            <a:r>
              <a:rPr lang="en-US" sz="1400" dirty="0">
                <a:solidFill>
                  <a:schemeClr val="bg1"/>
                </a:solidFill>
              </a:rPr>
              <a:t> to come and retrieve the scholar and escort to the isolation area. Scholar’s parent/guardian will then be called and required to immediately pick-up the scholar. </a:t>
            </a:r>
          </a:p>
          <a:p>
            <a:r>
              <a:rPr lang="en-US" sz="1400" dirty="0">
                <a:solidFill>
                  <a:schemeClr val="bg1"/>
                </a:solidFill>
              </a:rPr>
              <a:t>Scholars with temperature less than 100 degrees will be permitted access in to the building. </a:t>
            </a:r>
          </a:p>
        </p:txBody>
      </p:sp>
    </p:spTree>
    <p:extLst>
      <p:ext uri="{BB962C8B-B14F-4D97-AF65-F5344CB8AC3E}">
        <p14:creationId xmlns:p14="http://schemas.microsoft.com/office/powerpoint/2010/main" val="146362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solidFill>
                  <a:prstClr val="white"/>
                </a:solidFill>
              </a:rPr>
              <a:t>Operations and Procedures </a:t>
            </a:r>
            <a:endParaRPr lang="en-US" dirty="0"/>
          </a:p>
        </p:txBody>
      </p:sp>
      <p:sp>
        <p:nvSpPr>
          <p:cNvPr id="5" name="Text Placeholder 4"/>
          <p:cNvSpPr>
            <a:spLocks noGrp="1"/>
          </p:cNvSpPr>
          <p:nvPr>
            <p:ph type="body" sz="quarter" idx="3"/>
          </p:nvPr>
        </p:nvSpPr>
        <p:spPr>
          <a:xfrm>
            <a:off x="304800" y="1676400"/>
            <a:ext cx="4041775" cy="639762"/>
          </a:xfrm>
        </p:spPr>
        <p:txBody>
          <a:bodyPr>
            <a:normAutofit fontScale="92500" lnSpcReduction="20000"/>
          </a:bodyPr>
          <a:lstStyle/>
          <a:p>
            <a:r>
              <a:rPr lang="en-US" dirty="0"/>
              <a:t>Morning Arrival Procedures; Cont’d </a:t>
            </a:r>
          </a:p>
        </p:txBody>
      </p:sp>
      <p:sp>
        <p:nvSpPr>
          <p:cNvPr id="6" name="Content Placeholder 5"/>
          <p:cNvSpPr>
            <a:spLocks noGrp="1"/>
          </p:cNvSpPr>
          <p:nvPr>
            <p:ph sz="quarter" idx="4"/>
          </p:nvPr>
        </p:nvSpPr>
        <p:spPr>
          <a:xfrm>
            <a:off x="304800" y="2362200"/>
            <a:ext cx="4495800" cy="3951288"/>
          </a:xfrm>
        </p:spPr>
        <p:txBody>
          <a:bodyPr>
            <a:normAutofit/>
          </a:bodyPr>
          <a:lstStyle/>
          <a:p>
            <a:r>
              <a:rPr lang="en-US" sz="1400" dirty="0">
                <a:solidFill>
                  <a:schemeClr val="bg1"/>
                </a:solidFill>
              </a:rPr>
              <a:t>Hall supervisors will be placed throughout hallways to ensure scholars are quickly going to their lockers (all lockers will be cleaned and disinfected immediately following morning arrival) and proceeding to class. They will also ensure that scholars are engaging in safe social distancing practices and  giving reminders/redirections where necessary. </a:t>
            </a:r>
          </a:p>
        </p:txBody>
      </p:sp>
      <p:sp>
        <p:nvSpPr>
          <p:cNvPr id="10" name="Text Placeholder 2"/>
          <p:cNvSpPr>
            <a:spLocks noGrp="1"/>
          </p:cNvSpPr>
          <p:nvPr>
            <p:ph type="body" idx="1"/>
          </p:nvPr>
        </p:nvSpPr>
        <p:spPr>
          <a:xfrm>
            <a:off x="4724400" y="1676400"/>
            <a:ext cx="4040188" cy="639762"/>
          </a:xfrm>
        </p:spPr>
        <p:txBody>
          <a:bodyPr>
            <a:normAutofit fontScale="92500" lnSpcReduction="20000"/>
          </a:bodyPr>
          <a:lstStyle/>
          <a:p>
            <a:r>
              <a:rPr lang="en-US" dirty="0"/>
              <a:t>Morning Arrival Procedures: Breakfast in Classroom</a:t>
            </a:r>
          </a:p>
        </p:txBody>
      </p:sp>
      <p:sp>
        <p:nvSpPr>
          <p:cNvPr id="11" name="Content Placeholder 3"/>
          <p:cNvSpPr>
            <a:spLocks noGrp="1"/>
          </p:cNvSpPr>
          <p:nvPr>
            <p:ph sz="half" idx="2"/>
          </p:nvPr>
        </p:nvSpPr>
        <p:spPr>
          <a:xfrm>
            <a:off x="4724400" y="2362200"/>
            <a:ext cx="4040188" cy="3951288"/>
          </a:xfrm>
        </p:spPr>
        <p:txBody>
          <a:bodyPr>
            <a:normAutofit lnSpcReduction="10000"/>
          </a:bodyPr>
          <a:lstStyle/>
          <a:p>
            <a:r>
              <a:rPr lang="en-US" sz="1400" dirty="0">
                <a:solidFill>
                  <a:schemeClr val="bg1"/>
                </a:solidFill>
              </a:rPr>
              <a:t>As they enter the classroom, scholars will again be given hand sanitizer to clean and disinfect their hands.</a:t>
            </a:r>
          </a:p>
          <a:p>
            <a:r>
              <a:rPr lang="en-US" sz="1400" dirty="0">
                <a:solidFill>
                  <a:schemeClr val="bg1"/>
                </a:solidFill>
              </a:rPr>
              <a:t>Scholars’ breakfast will already be placed on their desk. </a:t>
            </a:r>
          </a:p>
          <a:p>
            <a:r>
              <a:rPr lang="en-US" sz="1400" dirty="0">
                <a:solidFill>
                  <a:schemeClr val="bg1"/>
                </a:solidFill>
              </a:rPr>
              <a:t>After following through with their individual morning classroom procedures, they will sit at their desk to enjoy their breakfast.  (7:30am-8:00am). </a:t>
            </a:r>
          </a:p>
          <a:p>
            <a:r>
              <a:rPr lang="en-US" sz="1400" dirty="0">
                <a:solidFill>
                  <a:schemeClr val="bg1"/>
                </a:solidFill>
              </a:rPr>
              <a:t>All scholars will be encouraged to use utensils to eat meals vs. using their hands where feasible. </a:t>
            </a:r>
          </a:p>
          <a:p>
            <a:r>
              <a:rPr lang="en-US" sz="1400" dirty="0">
                <a:solidFill>
                  <a:schemeClr val="bg1"/>
                </a:solidFill>
              </a:rPr>
              <a:t>Following the consumption of their meals, one by one scholars will be allowed to dispose of their trash and their desk will be wiped down and disinfected. </a:t>
            </a:r>
          </a:p>
          <a:p>
            <a:r>
              <a:rPr lang="en-US" sz="1400" dirty="0">
                <a:solidFill>
                  <a:schemeClr val="bg1"/>
                </a:solidFill>
              </a:rPr>
              <a:t>Again, all scholars will clean hands using an alcohol-based hand sanitizer containing 60% or more alcohol.</a:t>
            </a:r>
          </a:p>
          <a:p>
            <a:pPr marL="0" indent="0">
              <a:buNone/>
            </a:pPr>
            <a:endParaRPr lang="en-US" sz="1400" dirty="0">
              <a:solidFill>
                <a:schemeClr val="bg1"/>
              </a:solidFill>
            </a:endParaRPr>
          </a:p>
          <a:p>
            <a:endParaRPr lang="en-US" sz="1400" dirty="0">
              <a:solidFill>
                <a:schemeClr val="bg1"/>
              </a:solidFill>
            </a:endParaRPr>
          </a:p>
        </p:txBody>
      </p:sp>
    </p:spTree>
    <p:extLst>
      <p:ext uri="{BB962C8B-B14F-4D97-AF65-F5344CB8AC3E}">
        <p14:creationId xmlns:p14="http://schemas.microsoft.com/office/powerpoint/2010/main" val="147974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Operations and Procedures </a:t>
            </a:r>
          </a:p>
        </p:txBody>
      </p:sp>
      <p:sp>
        <p:nvSpPr>
          <p:cNvPr id="3" name="Text Placeholder 2"/>
          <p:cNvSpPr>
            <a:spLocks noGrp="1"/>
          </p:cNvSpPr>
          <p:nvPr>
            <p:ph type="body" idx="1"/>
          </p:nvPr>
        </p:nvSpPr>
        <p:spPr/>
        <p:txBody>
          <a:bodyPr>
            <a:noAutofit/>
          </a:bodyPr>
          <a:lstStyle/>
          <a:p>
            <a:endParaRPr lang="en-US" sz="1400" dirty="0"/>
          </a:p>
          <a:p>
            <a:endParaRPr lang="en-US" sz="1400" dirty="0"/>
          </a:p>
          <a:p>
            <a:endParaRPr lang="en-US" sz="1400" dirty="0"/>
          </a:p>
        </p:txBody>
      </p:sp>
      <p:sp>
        <p:nvSpPr>
          <p:cNvPr id="4" name="Content Placeholder 3"/>
          <p:cNvSpPr>
            <a:spLocks noGrp="1"/>
          </p:cNvSpPr>
          <p:nvPr>
            <p:ph sz="half" idx="2"/>
          </p:nvPr>
        </p:nvSpPr>
        <p:spPr/>
        <p:txBody>
          <a:bodyPr>
            <a:normAutofit/>
          </a:bodyPr>
          <a:lstStyle/>
          <a:p>
            <a:pPr marL="0" indent="0">
              <a:buNone/>
            </a:pPr>
            <a:endParaRPr lang="en-US" sz="1400" dirty="0">
              <a:solidFill>
                <a:schemeClr val="bg1"/>
              </a:solidFill>
            </a:endParaRPr>
          </a:p>
          <a:p>
            <a:endParaRPr lang="en-US" sz="1400" dirty="0">
              <a:solidFill>
                <a:schemeClr val="bg1"/>
              </a:solidFill>
            </a:endParaRPr>
          </a:p>
        </p:txBody>
      </p:sp>
      <p:sp>
        <p:nvSpPr>
          <p:cNvPr id="5" name="Text Placeholder 4"/>
          <p:cNvSpPr>
            <a:spLocks noGrp="1"/>
          </p:cNvSpPr>
          <p:nvPr>
            <p:ph type="body" sz="quarter" idx="3"/>
          </p:nvPr>
        </p:nvSpPr>
        <p:spPr>
          <a:xfrm>
            <a:off x="408709" y="1600200"/>
            <a:ext cx="4041775" cy="639762"/>
          </a:xfrm>
        </p:spPr>
        <p:txBody>
          <a:bodyPr/>
          <a:lstStyle/>
          <a:p>
            <a:r>
              <a:rPr lang="en-US" dirty="0"/>
              <a:t>Lunch in Classrooms</a:t>
            </a:r>
          </a:p>
        </p:txBody>
      </p:sp>
      <p:sp>
        <p:nvSpPr>
          <p:cNvPr id="6" name="Content Placeholder 5"/>
          <p:cNvSpPr>
            <a:spLocks noGrp="1"/>
          </p:cNvSpPr>
          <p:nvPr>
            <p:ph sz="quarter" idx="4"/>
          </p:nvPr>
        </p:nvSpPr>
        <p:spPr>
          <a:xfrm>
            <a:off x="304800" y="2286000"/>
            <a:ext cx="4041775" cy="3951288"/>
          </a:xfrm>
        </p:spPr>
        <p:txBody>
          <a:bodyPr>
            <a:normAutofit/>
          </a:bodyPr>
          <a:lstStyle/>
          <a:p>
            <a:r>
              <a:rPr lang="en-US" sz="1400" dirty="0">
                <a:solidFill>
                  <a:schemeClr val="bg1"/>
                </a:solidFill>
              </a:rPr>
              <a:t>Lunch will be delivered to scholars’ classrooms</a:t>
            </a:r>
          </a:p>
          <a:p>
            <a:r>
              <a:rPr lang="en-US" sz="1400" dirty="0">
                <a:solidFill>
                  <a:schemeClr val="bg1"/>
                </a:solidFill>
              </a:rPr>
              <a:t>Lunch will be served in scholars’ classroom. </a:t>
            </a:r>
          </a:p>
          <a:p>
            <a:r>
              <a:rPr lang="en-US" sz="1400" dirty="0">
                <a:solidFill>
                  <a:schemeClr val="bg1"/>
                </a:solidFill>
              </a:rPr>
              <a:t>Prior to lunch scholars will be given hand sanitizer to clean and disinfect their hands.</a:t>
            </a:r>
          </a:p>
          <a:p>
            <a:r>
              <a:rPr lang="en-US" sz="1400" dirty="0">
                <a:solidFill>
                  <a:schemeClr val="bg1"/>
                </a:solidFill>
              </a:rPr>
              <a:t>All scholars will be encouraged to use utensils to eat meals vs. using their hands where feasible. </a:t>
            </a:r>
          </a:p>
          <a:p>
            <a:r>
              <a:rPr lang="en-US" sz="1400" dirty="0">
                <a:solidFill>
                  <a:schemeClr val="bg1"/>
                </a:solidFill>
              </a:rPr>
              <a:t>Following the consumption of their meals, one by one scholars will be allowed to dispose of their trash and their desk will be wiped down and disinfected. </a:t>
            </a:r>
          </a:p>
          <a:p>
            <a:r>
              <a:rPr lang="en-US" sz="1400" dirty="0">
                <a:solidFill>
                  <a:schemeClr val="bg1"/>
                </a:solidFill>
              </a:rPr>
              <a:t>Again, all scholars will clean hands using an alcohol-based hand sanitizer containing 60% or more alcohol.</a:t>
            </a:r>
          </a:p>
          <a:p>
            <a:r>
              <a:rPr lang="en-US" sz="1400" dirty="0">
                <a:solidFill>
                  <a:schemeClr val="bg1"/>
                </a:solidFill>
              </a:rPr>
              <a:t>Lunch also gives scholars a mask break to eat. </a:t>
            </a:r>
          </a:p>
        </p:txBody>
      </p:sp>
      <p:sp>
        <p:nvSpPr>
          <p:cNvPr id="10" name="Text Placeholder 4"/>
          <p:cNvSpPr txBox="1">
            <a:spLocks/>
          </p:cNvSpPr>
          <p:nvPr/>
        </p:nvSpPr>
        <p:spPr>
          <a:xfrm>
            <a:off x="4648200" y="1524000"/>
            <a:ext cx="4041775"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dirty="0"/>
              <a:t>Dismissal Procedures </a:t>
            </a:r>
          </a:p>
        </p:txBody>
      </p:sp>
      <p:sp>
        <p:nvSpPr>
          <p:cNvPr id="11" name="Content Placeholder 5"/>
          <p:cNvSpPr txBox="1">
            <a:spLocks/>
          </p:cNvSpPr>
          <p:nvPr/>
        </p:nvSpPr>
        <p:spPr>
          <a:xfrm>
            <a:off x="4641273" y="2177617"/>
            <a:ext cx="4041775" cy="39512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400" dirty="0">
                <a:solidFill>
                  <a:schemeClr val="bg1"/>
                </a:solidFill>
              </a:rPr>
              <a:t>All scholars will be dismissed from their classrooms. </a:t>
            </a:r>
          </a:p>
          <a:p>
            <a:r>
              <a:rPr lang="en-US" sz="1400" dirty="0">
                <a:solidFill>
                  <a:schemeClr val="bg1"/>
                </a:solidFill>
              </a:rPr>
              <a:t>A dismissal sheet containing scholars’ names and bus numbers will be delivered to classroom teachers. This sheet will also list whether or not any scholar is a parent pick-up. </a:t>
            </a:r>
          </a:p>
          <a:p>
            <a:r>
              <a:rPr lang="en-US" sz="1400" dirty="0">
                <a:solidFill>
                  <a:schemeClr val="bg1"/>
                </a:solidFill>
              </a:rPr>
              <a:t>Dismissal will start at 3:30pm.  We will not allow early pick-ups unless its an emergency or doctor’s appointment. Parent/Guardian must call the school in advance to inform the main office about the early pick-up time in advance. We will have scholar waiting in the main office 5 minutes before that time. Once parent/guardian arrives, they will ring the bell and announce that they are here to pick-up their scholar.  </a:t>
            </a:r>
          </a:p>
        </p:txBody>
      </p:sp>
    </p:spTree>
    <p:extLst>
      <p:ext uri="{BB962C8B-B14F-4D97-AF65-F5344CB8AC3E}">
        <p14:creationId xmlns:p14="http://schemas.microsoft.com/office/powerpoint/2010/main" val="2844722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Operation and Procedures </a:t>
            </a:r>
          </a:p>
        </p:txBody>
      </p:sp>
      <p:sp>
        <p:nvSpPr>
          <p:cNvPr id="3" name="Text Placeholder 2"/>
          <p:cNvSpPr>
            <a:spLocks noGrp="1"/>
          </p:cNvSpPr>
          <p:nvPr>
            <p:ph type="body" idx="1"/>
          </p:nvPr>
        </p:nvSpPr>
        <p:spPr/>
        <p:txBody>
          <a:bodyPr>
            <a:normAutofit fontScale="92500"/>
          </a:bodyPr>
          <a:lstStyle/>
          <a:p>
            <a:r>
              <a:rPr lang="en-US" dirty="0"/>
              <a:t>Dismissal Procedures; Pick-ups</a:t>
            </a:r>
          </a:p>
        </p:txBody>
      </p:sp>
      <p:sp>
        <p:nvSpPr>
          <p:cNvPr id="4" name="Content Placeholder 3"/>
          <p:cNvSpPr>
            <a:spLocks noGrp="1"/>
          </p:cNvSpPr>
          <p:nvPr>
            <p:ph sz="half" idx="2"/>
          </p:nvPr>
        </p:nvSpPr>
        <p:spPr>
          <a:xfrm>
            <a:off x="457200" y="2174874"/>
            <a:ext cx="4040188" cy="4683125"/>
          </a:xfrm>
        </p:spPr>
        <p:txBody>
          <a:bodyPr>
            <a:normAutofit/>
          </a:bodyPr>
          <a:lstStyle/>
          <a:p>
            <a:r>
              <a:rPr lang="en-US" sz="1400" dirty="0">
                <a:solidFill>
                  <a:schemeClr val="bg1"/>
                </a:solidFill>
              </a:rPr>
              <a:t>All parent/guardian pick-up scholars will be dismissed at the Sherman Street back entrance. </a:t>
            </a:r>
          </a:p>
          <a:p>
            <a:r>
              <a:rPr lang="en-US" sz="1400" dirty="0">
                <a:solidFill>
                  <a:schemeClr val="bg1"/>
                </a:solidFill>
              </a:rPr>
              <a:t>School’s  principal will be at the entrance with a pick-up dismissal sheet and a walkie talkie. </a:t>
            </a:r>
          </a:p>
          <a:p>
            <a:r>
              <a:rPr lang="en-US" sz="1400" dirty="0">
                <a:solidFill>
                  <a:schemeClr val="bg1"/>
                </a:solidFill>
              </a:rPr>
              <a:t>All classroom teachers will receive a walkie.</a:t>
            </a:r>
          </a:p>
          <a:p>
            <a:r>
              <a:rPr lang="en-US" sz="1400" dirty="0">
                <a:solidFill>
                  <a:schemeClr val="bg1"/>
                </a:solidFill>
              </a:rPr>
              <a:t>As parent/guardian arrive, principal will walkie to teachers who’s needed one at a time. </a:t>
            </a:r>
          </a:p>
          <a:p>
            <a:r>
              <a:rPr lang="en-US" sz="1400" dirty="0">
                <a:solidFill>
                  <a:schemeClr val="bg1"/>
                </a:solidFill>
              </a:rPr>
              <a:t>Once the scholar leaves the classroom, hall supervisors will ensure that they expeditiously proceed down the staircase to the Sherman Street back entrance. Just like bussers  they will ensure that scholars are engaging in safe social distancing practices and  giving reminders/redirections where necessary. </a:t>
            </a:r>
          </a:p>
          <a:p>
            <a:endParaRPr lang="en-US" sz="14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2"/>
          <p:cNvSpPr>
            <a:spLocks noGrp="1"/>
          </p:cNvSpPr>
          <p:nvPr>
            <p:ph type="body" sz="quarter" idx="3"/>
          </p:nvPr>
        </p:nvSpPr>
        <p:spPr/>
        <p:txBody>
          <a:bodyPr/>
          <a:lstStyle/>
          <a:p>
            <a:r>
              <a:rPr lang="en-US" dirty="0"/>
              <a:t>Dismissal Procedures; Bussers </a:t>
            </a:r>
          </a:p>
        </p:txBody>
      </p:sp>
      <p:sp>
        <p:nvSpPr>
          <p:cNvPr id="9" name="Content Placeholder 3"/>
          <p:cNvSpPr>
            <a:spLocks noGrp="1"/>
          </p:cNvSpPr>
          <p:nvPr>
            <p:ph sz="quarter" idx="4"/>
          </p:nvPr>
        </p:nvSpPr>
        <p:spPr/>
        <p:txBody>
          <a:bodyPr>
            <a:noAutofit/>
          </a:bodyPr>
          <a:lstStyle/>
          <a:p>
            <a:r>
              <a:rPr lang="en-US" sz="1400" dirty="0">
                <a:solidFill>
                  <a:schemeClr val="bg1"/>
                </a:solidFill>
              </a:rPr>
              <a:t>At 3:28pm, an announcement will be made on the loud speaker requesting all persons to proceed to their dismissal positions  so that they can ensure that scholars are expeditiously leaving the building and proceeding to exit staircase for their busses. They will also ensure that scholars are engaging in safe social distancing practices and  giving reminders/redirections where necessary. </a:t>
            </a:r>
          </a:p>
          <a:p>
            <a:r>
              <a:rPr lang="en-US" sz="1400" dirty="0">
                <a:solidFill>
                  <a:schemeClr val="bg1"/>
                </a:solidFill>
              </a:rPr>
              <a:t>The school’s loud speaker system  and </a:t>
            </a:r>
            <a:r>
              <a:rPr lang="en-US" sz="1400" dirty="0" err="1">
                <a:solidFill>
                  <a:schemeClr val="bg1"/>
                </a:solidFill>
              </a:rPr>
              <a:t>walkie</a:t>
            </a:r>
            <a:r>
              <a:rPr lang="en-US" sz="1400" dirty="0">
                <a:solidFill>
                  <a:schemeClr val="bg1"/>
                </a:solidFill>
              </a:rPr>
              <a:t> talkies will be utilized for bus dismissal procedures. </a:t>
            </a:r>
          </a:p>
          <a:p>
            <a:r>
              <a:rPr lang="en-US" sz="1400" dirty="0">
                <a:solidFill>
                  <a:schemeClr val="bg1"/>
                </a:solidFill>
              </a:rPr>
              <a:t>Once busses arrive, one by one the bus number will be announced on the loud speaker. </a:t>
            </a:r>
          </a:p>
          <a:p>
            <a:r>
              <a:rPr lang="en-US" sz="1400" dirty="0">
                <a:solidFill>
                  <a:schemeClr val="bg1"/>
                </a:solidFill>
              </a:rPr>
              <a:t>Scholars will line up (every other square) in the classroom. </a:t>
            </a:r>
          </a:p>
        </p:txBody>
      </p:sp>
    </p:spTree>
    <p:extLst>
      <p:ext uri="{BB962C8B-B14F-4D97-AF65-F5344CB8AC3E}">
        <p14:creationId xmlns:p14="http://schemas.microsoft.com/office/powerpoint/2010/main" val="3040491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Operations and Procedures </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sz="half" idx="2"/>
          </p:nvPr>
        </p:nvSpPr>
        <p:spPr/>
        <p:txBody>
          <a:bodyPr>
            <a:noAutofit/>
          </a:bodyPr>
          <a:lstStyle/>
          <a:p>
            <a:r>
              <a:rPr lang="en-US" sz="1400" dirty="0">
                <a:solidFill>
                  <a:schemeClr val="bg1"/>
                </a:solidFill>
              </a:rPr>
              <a:t>Hallway supervisor for each floor will then proceed to each classroom one by one and escort scholars to the Elk Street Stair case.  Scholars will only utilize the right side of the stair case to proceed down to the Elk Street exit. There will be adult supervision on each floor’s stair case landing to ensure that scholars are  using right side only and  practicing safe social distancing practices while on the stairs (every other stair). </a:t>
            </a:r>
          </a:p>
          <a:p>
            <a:r>
              <a:rPr lang="en-US" sz="1400" dirty="0">
                <a:solidFill>
                  <a:schemeClr val="bg1"/>
                </a:solidFill>
              </a:rPr>
              <a:t>At the exit a staff member will have a dismissal sheet  for each bus  and check off scholars’ name as they proceed out to an administrator waiting on them outside. The administrator will load them onto their bus one scholar at a time and ensure that they are seated according to the bus company’s social distancing practices. </a:t>
            </a:r>
          </a:p>
          <a:p>
            <a:r>
              <a:rPr lang="en-US" sz="1400" dirty="0">
                <a:solidFill>
                  <a:schemeClr val="bg1"/>
                </a:solidFill>
              </a:rPr>
              <a:t>During our dismissal procedures families will not be allowed into the building until after 4pm to ensure dismissal procedures are completed with compliance. </a:t>
            </a:r>
          </a:p>
          <a:p>
            <a:endParaRPr lang="en-US" sz="1400" dirty="0">
              <a:solidFill>
                <a:schemeClr val="bg1"/>
              </a:solidFill>
            </a:endParaRPr>
          </a:p>
        </p:txBody>
      </p:sp>
      <p:sp>
        <p:nvSpPr>
          <p:cNvPr id="9" name="Text Placeholder 2"/>
          <p:cNvSpPr>
            <a:spLocks noGrp="1"/>
          </p:cNvSpPr>
          <p:nvPr>
            <p:ph type="body" idx="1"/>
          </p:nvPr>
        </p:nvSpPr>
        <p:spPr/>
        <p:txBody>
          <a:bodyPr>
            <a:normAutofit fontScale="92500" lnSpcReduction="20000"/>
          </a:bodyPr>
          <a:lstStyle/>
          <a:p>
            <a:r>
              <a:rPr lang="en-US" dirty="0"/>
              <a:t>Dismissal Procedures; Bussers Cont’d </a:t>
            </a:r>
          </a:p>
        </p:txBody>
      </p:sp>
      <p:sp>
        <p:nvSpPr>
          <p:cNvPr id="10" name="Text Placeholder 4"/>
          <p:cNvSpPr>
            <a:spLocks noGrp="1"/>
          </p:cNvSpPr>
          <p:nvPr/>
        </p:nvSpPr>
        <p:spPr>
          <a:xfrm>
            <a:off x="4876800" y="1524000"/>
            <a:ext cx="4041775" cy="639445"/>
          </a:xfrm>
          <a:prstGeom prst="rect">
            <a:avLst/>
          </a:prstGeom>
        </p:spPr>
        <p:txBody>
          <a:bodyPr vert="horz" lIns="91440" tIns="45720" rIns="91440" bIns="45720" rtlCol="0" anchor="b">
            <a:normAutofit/>
          </a:bodyPr>
          <a:lstStyle/>
          <a:p>
            <a:pPr marL="0" marR="0">
              <a:spcBef>
                <a:spcPts val="575"/>
              </a:spcBef>
              <a:spcAft>
                <a:spcPts val="0"/>
              </a:spcAft>
            </a:pPr>
            <a:r>
              <a:rPr lang="en-US" sz="2400" b="1" kern="1200">
                <a:effectLst/>
                <a:latin typeface="Calibri"/>
                <a:ea typeface="Times New Roman"/>
                <a:cs typeface="Times New Roman"/>
              </a:rPr>
              <a:t>Budget and Fiscal </a:t>
            </a:r>
            <a:endParaRPr lang="en-US" sz="1200">
              <a:effectLst/>
              <a:latin typeface="Times New Roman"/>
              <a:ea typeface="Times New Roman"/>
            </a:endParaRPr>
          </a:p>
        </p:txBody>
      </p:sp>
      <p:sp>
        <p:nvSpPr>
          <p:cNvPr id="11" name="Content Placeholder 5"/>
          <p:cNvSpPr>
            <a:spLocks noGrp="1"/>
          </p:cNvSpPr>
          <p:nvPr>
            <p:ph sz="quarter" idx="4"/>
          </p:nvPr>
        </p:nvSpPr>
        <p:spPr>
          <a:xfrm>
            <a:off x="4876800" y="2209800"/>
            <a:ext cx="4041775" cy="3951288"/>
          </a:xfrm>
          <a:prstGeom prst="rect">
            <a:avLst/>
          </a:prstGeom>
        </p:spPr>
        <p:txBody>
          <a:bodyPr vert="horz" lIns="91440" tIns="45720" rIns="91440" bIns="45720" rtlCol="0">
            <a:normAutofit/>
          </a:bodyPr>
          <a:lstStyle/>
          <a:p>
            <a:pPr marL="342900" marR="0" lvl="0" indent="-342900">
              <a:spcBef>
                <a:spcPts val="0"/>
              </a:spcBef>
              <a:spcAft>
                <a:spcPts val="0"/>
              </a:spcAft>
              <a:buFont typeface="Arial"/>
              <a:buChar char="•"/>
              <a:tabLst>
                <a:tab pos="457200" algn="l"/>
              </a:tabLst>
            </a:pPr>
            <a:r>
              <a:rPr lang="en-US" sz="1400" kern="1200" dirty="0">
                <a:solidFill>
                  <a:schemeClr val="bg1"/>
                </a:solidFill>
                <a:effectLst/>
                <a:latin typeface="Calibri"/>
                <a:ea typeface="Times New Roman"/>
                <a:cs typeface="Times New Roman"/>
              </a:rPr>
              <a:t>Finance and Operations staff returned to the office on June 29th and worked to ensure that COVID-19 has no impact on timing of deliverables.</a:t>
            </a:r>
            <a:endParaRPr lang="en-US" sz="1200" dirty="0">
              <a:solidFill>
                <a:schemeClr val="bg1"/>
              </a:solidFill>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400" kern="1200" dirty="0">
                <a:solidFill>
                  <a:schemeClr val="bg1"/>
                </a:solidFill>
                <a:effectLst/>
                <a:latin typeface="Calibri"/>
                <a:ea typeface="Times New Roman"/>
                <a:cs typeface="Times New Roman"/>
              </a:rPr>
              <a:t>Brighter Choice is working with auditors to begin audits early, allowing extra time for electronic transmission of documentation in lieu of an on-site audit.</a:t>
            </a:r>
            <a:endParaRPr lang="en-US" sz="1200" dirty="0">
              <a:solidFill>
                <a:schemeClr val="bg1"/>
              </a:solidFill>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400" kern="1200" dirty="0">
                <a:solidFill>
                  <a:schemeClr val="bg1"/>
                </a:solidFill>
                <a:effectLst/>
                <a:latin typeface="Calibri"/>
                <a:ea typeface="Times New Roman"/>
                <a:cs typeface="Times New Roman"/>
              </a:rPr>
              <a:t>Finance and Operations staff are closely following state and federal guidelines to ensure that Brighter Choice is compliant with any changes due to COVID-19.</a:t>
            </a:r>
            <a:endParaRPr lang="en-US" sz="1200" dirty="0">
              <a:solidFill>
                <a:schemeClr val="bg1"/>
              </a:solidFill>
              <a:effectLst/>
              <a:latin typeface="Times New Roman"/>
              <a:ea typeface="Times New Roman"/>
              <a:cs typeface="Times New Roman"/>
            </a:endParaRPr>
          </a:p>
        </p:txBody>
      </p:sp>
    </p:spTree>
    <p:extLst>
      <p:ext uri="{BB962C8B-B14F-4D97-AF65-F5344CB8AC3E}">
        <p14:creationId xmlns:p14="http://schemas.microsoft.com/office/powerpoint/2010/main" val="1607210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71600"/>
            <a:ext cx="4040188" cy="639762"/>
          </a:xfrm>
        </p:spPr>
        <p:txBody>
          <a:bodyPr/>
          <a:lstStyle/>
          <a:p>
            <a:r>
              <a:rPr lang="en-US" dirty="0"/>
              <a:t>Safety Drills </a:t>
            </a:r>
          </a:p>
        </p:txBody>
      </p:sp>
      <p:sp>
        <p:nvSpPr>
          <p:cNvPr id="4" name="Content Placeholder 3"/>
          <p:cNvSpPr>
            <a:spLocks noGrp="1"/>
          </p:cNvSpPr>
          <p:nvPr>
            <p:ph sz="half" idx="2"/>
          </p:nvPr>
        </p:nvSpPr>
        <p:spPr>
          <a:xfrm>
            <a:off x="457200" y="2174875"/>
            <a:ext cx="4040188" cy="2625725"/>
          </a:xfrm>
        </p:spPr>
        <p:txBody>
          <a:bodyPr>
            <a:normAutofit/>
          </a:bodyPr>
          <a:lstStyle/>
          <a:p>
            <a:r>
              <a:rPr lang="en-US" sz="1400" dirty="0">
                <a:solidFill>
                  <a:schemeClr val="bg1"/>
                </a:solidFill>
              </a:rPr>
              <a:t>BCCS will be conducting safety drills on a “staggered” schedule within a school day, where classrooms evacuate separately rather than all at once, and appropriate distance is kept between students to the evacuation site.</a:t>
            </a:r>
          </a:p>
          <a:p>
            <a:endParaRPr lang="en-US" sz="1400" dirty="0">
              <a:solidFill>
                <a:schemeClr val="bg1"/>
              </a:solidFill>
            </a:endParaRPr>
          </a:p>
          <a:p>
            <a:r>
              <a:rPr lang="en-US" sz="1400" dirty="0">
                <a:solidFill>
                  <a:schemeClr val="bg1"/>
                </a:solidFill>
              </a:rPr>
              <a:t>BCCS will conduct lockdown drills in the classroom without “hiding”/ “sheltering” but provide an overview of how to shelter or hide in the classroom. Students will practice this position with social distance.</a:t>
            </a:r>
          </a:p>
          <a:p>
            <a:pPr marL="0" indent="0">
              <a:buNone/>
            </a:pPr>
            <a:endParaRPr lang="en-US" sz="1400" dirty="0"/>
          </a:p>
        </p:txBody>
      </p:sp>
      <p:sp>
        <p:nvSpPr>
          <p:cNvPr id="5" name="Text Placeholder 4"/>
          <p:cNvSpPr>
            <a:spLocks noGrp="1"/>
          </p:cNvSpPr>
          <p:nvPr>
            <p:ph type="body" sz="quarter" idx="3"/>
          </p:nvPr>
        </p:nvSpPr>
        <p:spPr/>
        <p:txBody>
          <a:bodyPr>
            <a:normAutofit fontScale="92500" lnSpcReduction="20000"/>
          </a:bodyPr>
          <a:lstStyle/>
          <a:p>
            <a:r>
              <a:rPr lang="en-US" dirty="0"/>
              <a:t>Testing Protocols and Responsibility </a:t>
            </a:r>
          </a:p>
        </p:txBody>
      </p:sp>
      <p:sp>
        <p:nvSpPr>
          <p:cNvPr id="6" name="Content Placeholder 5"/>
          <p:cNvSpPr>
            <a:spLocks noGrp="1"/>
          </p:cNvSpPr>
          <p:nvPr>
            <p:ph sz="quarter" idx="4"/>
          </p:nvPr>
        </p:nvSpPr>
        <p:spPr>
          <a:xfrm>
            <a:off x="4645025" y="2174875"/>
            <a:ext cx="4041775" cy="2701925"/>
          </a:xfrm>
        </p:spPr>
        <p:txBody>
          <a:bodyPr>
            <a:normAutofit/>
          </a:bodyPr>
          <a:lstStyle/>
          <a:p>
            <a:r>
              <a:rPr lang="en-US" sz="1400" dirty="0">
                <a:solidFill>
                  <a:schemeClr val="bg1"/>
                </a:solidFill>
              </a:rPr>
              <a:t>Our school nurse will make any referrals for the diagnostic testing for students or staff for COVID-19, in consultation with local health department officials, when needed for those individuals with symptoms, close contacts of COVID-19 suspected or confirmed individuals, and individuals with recent international travel or travel within a state with widespread transmission of COVID-19 as designated through the New York State Travel Advisory, before allowing such individuals to return in person to the school.</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ln w="76200" cmpd="sng">
            <a:solidFill>
              <a:schemeClr val="bg1"/>
            </a:solidFill>
            <a:prstDash val="lgDash"/>
          </a:ln>
        </p:spPr>
        <p:txBody>
          <a:bodyPr/>
          <a:lstStyle/>
          <a:p>
            <a:r>
              <a:rPr lang="en-US" dirty="0"/>
              <a:t>Operations and Procedures </a:t>
            </a:r>
          </a:p>
        </p:txBody>
      </p:sp>
      <p:sp>
        <p:nvSpPr>
          <p:cNvPr id="9" name="Text Placeholder 2"/>
          <p:cNvSpPr txBox="1">
            <a:spLocks/>
          </p:cNvSpPr>
          <p:nvPr/>
        </p:nvSpPr>
        <p:spPr>
          <a:xfrm>
            <a:off x="381000" y="4694237"/>
            <a:ext cx="4040188"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dirty="0"/>
              <a:t>Early Warning Signs </a:t>
            </a:r>
          </a:p>
        </p:txBody>
      </p:sp>
      <p:sp>
        <p:nvSpPr>
          <p:cNvPr id="10" name="Content Placeholder 3"/>
          <p:cNvSpPr txBox="1">
            <a:spLocks/>
          </p:cNvSpPr>
          <p:nvPr/>
        </p:nvSpPr>
        <p:spPr>
          <a:xfrm>
            <a:off x="374073" y="5486400"/>
            <a:ext cx="4040188" cy="91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400" dirty="0">
                <a:solidFill>
                  <a:schemeClr val="bg1"/>
                </a:solidFill>
              </a:rPr>
              <a:t>BCCS Operations manager will use the established metrics from the state and local health departments to monitor early warning signs that positive COVID -19 cases may be increasing beyond an acceptable level.</a:t>
            </a:r>
            <a:endParaRPr lang="en-US" sz="1400" dirty="0"/>
          </a:p>
        </p:txBody>
      </p:sp>
    </p:spTree>
    <p:extLst>
      <p:ext uri="{BB962C8B-B14F-4D97-AF65-F5344CB8AC3E}">
        <p14:creationId xmlns:p14="http://schemas.microsoft.com/office/powerpoint/2010/main" val="249189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School Bus Transportation </a:t>
            </a:r>
          </a:p>
        </p:txBody>
      </p:sp>
      <p:sp>
        <p:nvSpPr>
          <p:cNvPr id="3" name="Text Placeholder 2"/>
          <p:cNvSpPr>
            <a:spLocks noGrp="1"/>
          </p:cNvSpPr>
          <p:nvPr>
            <p:ph type="body" idx="1"/>
          </p:nvPr>
        </p:nvSpPr>
        <p:spPr/>
        <p:txBody>
          <a:bodyPr>
            <a:normAutofit/>
          </a:bodyPr>
          <a:lstStyle/>
          <a:p>
            <a:r>
              <a:rPr lang="en-US" dirty="0"/>
              <a:t>Regular Cleaning/Disinfecting</a:t>
            </a:r>
          </a:p>
        </p:txBody>
      </p:sp>
      <p:sp>
        <p:nvSpPr>
          <p:cNvPr id="4" name="Content Placeholder 3"/>
          <p:cNvSpPr>
            <a:spLocks noGrp="1"/>
          </p:cNvSpPr>
          <p:nvPr>
            <p:ph sz="half" idx="2"/>
          </p:nvPr>
        </p:nvSpPr>
        <p:spPr>
          <a:xfrm>
            <a:off x="457200" y="2174874"/>
            <a:ext cx="4040188" cy="4378325"/>
          </a:xfrm>
        </p:spPr>
        <p:txBody>
          <a:bodyPr>
            <a:normAutofit fontScale="85000" lnSpcReduction="10000"/>
          </a:bodyPr>
          <a:lstStyle/>
          <a:p>
            <a:pPr marL="0" indent="0">
              <a:buNone/>
            </a:pPr>
            <a:r>
              <a:rPr lang="en-US" sz="1400" dirty="0">
                <a:solidFill>
                  <a:schemeClr val="bg1"/>
                </a:solidFill>
              </a:rPr>
              <a:t>Brighter Choice Charter School for Boys has partnered with Durham School Services to provide transportation for our scholars. Durham School Services is a member of the National School Transportation Association (NSTA). To ensure that that all buses are sterilized and safe prior to departure, Durham School Services has committed to the following;</a:t>
            </a:r>
          </a:p>
          <a:p>
            <a:r>
              <a:rPr lang="en-US" sz="1400" dirty="0">
                <a:solidFill>
                  <a:schemeClr val="bg1"/>
                </a:solidFill>
              </a:rPr>
              <a:t>Cleaning/ disinfecting every bus that our scholars ride twice a day; once after the AM route and again after the PM route.</a:t>
            </a:r>
          </a:p>
          <a:p>
            <a:r>
              <a:rPr lang="en-US" sz="1400" dirty="0">
                <a:solidFill>
                  <a:schemeClr val="bg1"/>
                </a:solidFill>
              </a:rPr>
              <a:t>While scholars are on the bus, high traffic areas such as hand rails, will be wiped down as often as possible.</a:t>
            </a:r>
          </a:p>
          <a:p>
            <a:r>
              <a:rPr lang="en-US" sz="1400" dirty="0">
                <a:solidFill>
                  <a:schemeClr val="bg1"/>
                </a:solidFill>
              </a:rPr>
              <a:t>Drivers and monitors will be provided with anti-bacterial cleaning supplies to spot-clean any surface that becomes contaminated during the route. </a:t>
            </a:r>
          </a:p>
          <a:p>
            <a:r>
              <a:rPr lang="en-US" sz="1400" dirty="0">
                <a:solidFill>
                  <a:schemeClr val="bg1"/>
                </a:solidFill>
              </a:rPr>
              <a:t>If a driver or scholar on a bus has tested positive for the COVID-19 virus, then the bus company will take that vehicle out of service for a minimum of 24 hours prior to disinfecting it and putting it back into service. </a:t>
            </a:r>
          </a:p>
          <a:p>
            <a:r>
              <a:rPr lang="en-US" sz="1400" dirty="0">
                <a:solidFill>
                  <a:schemeClr val="bg1"/>
                </a:solidFill>
              </a:rPr>
              <a:t>Durham School Services has ensured us that they will continue to monitor the CDC website daily for additional information, as well as information from state and federal governments, and are committed to applying the latest best practices on how to provide safe transportation, as it becomes available. </a:t>
            </a:r>
          </a:p>
        </p:txBody>
      </p:sp>
      <p:sp>
        <p:nvSpPr>
          <p:cNvPr id="5" name="Text Placeholder 4"/>
          <p:cNvSpPr>
            <a:spLocks noGrp="1"/>
          </p:cNvSpPr>
          <p:nvPr>
            <p:ph type="body" sz="quarter" idx="3"/>
          </p:nvPr>
        </p:nvSpPr>
        <p:spPr/>
        <p:txBody>
          <a:bodyPr/>
          <a:lstStyle/>
          <a:p>
            <a:r>
              <a:rPr lang="en-US" dirty="0"/>
              <a:t>Durham School Bus Staff</a:t>
            </a:r>
          </a:p>
        </p:txBody>
      </p:sp>
      <p:sp>
        <p:nvSpPr>
          <p:cNvPr id="6" name="Content Placeholder 5"/>
          <p:cNvSpPr>
            <a:spLocks noGrp="1"/>
          </p:cNvSpPr>
          <p:nvPr>
            <p:ph sz="quarter" idx="4"/>
          </p:nvPr>
        </p:nvSpPr>
        <p:spPr/>
        <p:txBody>
          <a:bodyPr>
            <a:normAutofit fontScale="85000" lnSpcReduction="10000"/>
          </a:bodyPr>
          <a:lstStyle/>
          <a:p>
            <a:r>
              <a:rPr lang="en-US" sz="1400" dirty="0">
                <a:solidFill>
                  <a:schemeClr val="bg1"/>
                </a:solidFill>
              </a:rPr>
              <a:t>School bus drivers and monitors hired will be trained and supported on how to conduct social distancing practices regarding COVID-19 prior to being able to ride on the bus. Durham School Services will be conducting their initial best practices trainings in August 2021. </a:t>
            </a:r>
          </a:p>
          <a:p>
            <a:r>
              <a:rPr lang="en-US" sz="1400" dirty="0">
                <a:solidFill>
                  <a:schemeClr val="bg1"/>
                </a:solidFill>
              </a:rPr>
              <a:t>In line with CDC recommendations, Durham School Services has implemented screening of employees for COVID-19 symptoms on a daily basis prior to the start of their first shift of the day. The screening consists of a temperature check using a non-contact thermometer and asking questions to determine whether employees have symptoms of COVID-19. </a:t>
            </a:r>
          </a:p>
          <a:p>
            <a:r>
              <a:rPr lang="en-US" sz="1400" dirty="0">
                <a:solidFill>
                  <a:schemeClr val="bg1"/>
                </a:solidFill>
              </a:rPr>
              <a:t>If an employee’s temperature is 100.4 or greater, or if the employee is experiencing any other symptoms of COVID-19, the employee will be sent home. Employee must be symptom free before being allowed to return to work. </a:t>
            </a:r>
          </a:p>
        </p:txBody>
      </p:sp>
    </p:spTree>
    <p:extLst>
      <p:ext uri="{BB962C8B-B14F-4D97-AF65-F5344CB8AC3E}">
        <p14:creationId xmlns:p14="http://schemas.microsoft.com/office/powerpoint/2010/main" val="51557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a:ln w="76200" cmpd="sng">
            <a:solidFill>
              <a:schemeClr val="bg1"/>
            </a:solidFill>
            <a:prstDash val="lgDash"/>
          </a:ln>
        </p:spPr>
        <p:txBody>
          <a:bodyPr/>
          <a:lstStyle/>
          <a:p>
            <a:r>
              <a:rPr lang="en-US" dirty="0"/>
              <a:t>BCCS-Boys Guiding Principles </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85800" y="1981200"/>
            <a:ext cx="8001000" cy="738664"/>
          </a:xfrm>
          <a:prstGeom prst="rect">
            <a:avLst/>
          </a:prstGeom>
          <a:noFill/>
        </p:spPr>
        <p:txBody>
          <a:bodyPr wrap="square" rtlCol="0">
            <a:spAutoFit/>
          </a:bodyPr>
          <a:lstStyle/>
          <a:p>
            <a:pPr algn="ctr"/>
            <a:r>
              <a:rPr lang="en-US" sz="1400" b="1" u="sng" dirty="0">
                <a:solidFill>
                  <a:schemeClr val="bg1"/>
                </a:solidFill>
              </a:rPr>
              <a:t>Vision Statement </a:t>
            </a:r>
          </a:p>
          <a:p>
            <a:pPr algn="ctr"/>
            <a:r>
              <a:rPr lang="en-US" sz="1400" dirty="0">
                <a:solidFill>
                  <a:schemeClr val="bg1"/>
                </a:solidFill>
              </a:rPr>
              <a:t>Brighter Choice Charter School for Boys Elementary will be a school that showcases resilience through persistence, determination and strength. </a:t>
            </a:r>
          </a:p>
        </p:txBody>
      </p:sp>
      <p:sp>
        <p:nvSpPr>
          <p:cNvPr id="15" name="TextBox 14"/>
          <p:cNvSpPr txBox="1"/>
          <p:nvPr/>
        </p:nvSpPr>
        <p:spPr>
          <a:xfrm>
            <a:off x="685800" y="2895600"/>
            <a:ext cx="8001000" cy="1169551"/>
          </a:xfrm>
          <a:prstGeom prst="rect">
            <a:avLst/>
          </a:prstGeom>
          <a:noFill/>
        </p:spPr>
        <p:txBody>
          <a:bodyPr wrap="square" rtlCol="0">
            <a:spAutoFit/>
          </a:bodyPr>
          <a:lstStyle/>
          <a:p>
            <a:pPr algn="ctr"/>
            <a:r>
              <a:rPr lang="en-US" sz="1400" b="1" u="sng" dirty="0">
                <a:solidFill>
                  <a:schemeClr val="bg1"/>
                </a:solidFill>
              </a:rPr>
              <a:t>Mission Statement </a:t>
            </a:r>
          </a:p>
          <a:p>
            <a:pPr algn="ctr"/>
            <a:r>
              <a:rPr lang="en-US" sz="1400" dirty="0">
                <a:solidFill>
                  <a:schemeClr val="bg1"/>
                </a:solidFill>
              </a:rPr>
              <a:t>The mission of Brighter Choice Charter Schools is to empower our scholars to become responsible learners competent in reading, writing and mathematics and to develop their social-emotional skills. Brighter Choice Charter Schools is committed to providing a well-rounded academic program to all scholars that will enable them to realize their highest potential.</a:t>
            </a:r>
          </a:p>
        </p:txBody>
      </p:sp>
      <p:sp>
        <p:nvSpPr>
          <p:cNvPr id="16" name="TextBox 15"/>
          <p:cNvSpPr txBox="1"/>
          <p:nvPr/>
        </p:nvSpPr>
        <p:spPr>
          <a:xfrm>
            <a:off x="685800" y="4318336"/>
            <a:ext cx="8001000" cy="1815882"/>
          </a:xfrm>
          <a:prstGeom prst="rect">
            <a:avLst/>
          </a:prstGeom>
          <a:noFill/>
        </p:spPr>
        <p:txBody>
          <a:bodyPr wrap="square" rtlCol="0">
            <a:spAutoFit/>
          </a:bodyPr>
          <a:lstStyle/>
          <a:p>
            <a:pPr algn="ctr"/>
            <a:r>
              <a:rPr lang="en-US" sz="1400" b="1" u="sng" dirty="0">
                <a:solidFill>
                  <a:schemeClr val="bg1"/>
                </a:solidFill>
              </a:rPr>
              <a:t>Key Design Elements</a:t>
            </a:r>
          </a:p>
          <a:p>
            <a:pPr algn="ctr"/>
            <a:r>
              <a:rPr lang="en-US" sz="1400" dirty="0">
                <a:solidFill>
                  <a:schemeClr val="bg1"/>
                </a:solidFill>
              </a:rPr>
              <a:t>An Engaging, Standards-Based Academic Program, including Integrated Studies</a:t>
            </a:r>
          </a:p>
          <a:p>
            <a:pPr algn="ctr"/>
            <a:r>
              <a:rPr lang="en-US" sz="1400" dirty="0">
                <a:solidFill>
                  <a:schemeClr val="bg1"/>
                </a:solidFill>
              </a:rPr>
              <a:t>Character Development Aligned to the BCCS Core Values</a:t>
            </a:r>
          </a:p>
          <a:p>
            <a:pPr algn="ctr"/>
            <a:r>
              <a:rPr lang="en-US" sz="1400" dirty="0">
                <a:solidFill>
                  <a:schemeClr val="bg1"/>
                </a:solidFill>
              </a:rPr>
              <a:t>High Impact Professional Development for Educators</a:t>
            </a:r>
          </a:p>
          <a:p>
            <a:pPr algn="ctr"/>
            <a:r>
              <a:rPr lang="en-US" sz="1400" dirty="0">
                <a:solidFill>
                  <a:schemeClr val="bg1"/>
                </a:solidFill>
              </a:rPr>
              <a:t>A Focus on Data to Drive Instruction</a:t>
            </a:r>
          </a:p>
          <a:p>
            <a:pPr algn="ctr"/>
            <a:r>
              <a:rPr lang="en-US" sz="1400" dirty="0">
                <a:solidFill>
                  <a:schemeClr val="bg1"/>
                </a:solidFill>
              </a:rPr>
              <a:t>Parent and Community Partnerships</a:t>
            </a:r>
          </a:p>
          <a:p>
            <a:pPr algn="ctr"/>
            <a:r>
              <a:rPr lang="en-US" sz="1400" dirty="0">
                <a:solidFill>
                  <a:schemeClr val="bg1"/>
                </a:solidFill>
              </a:rPr>
              <a:t>Increased Learning Time Through an Extended Day and Year</a:t>
            </a:r>
          </a:p>
          <a:p>
            <a:pPr algn="ctr"/>
            <a:r>
              <a:rPr lang="en-US" sz="1400" dirty="0">
                <a:solidFill>
                  <a:schemeClr val="bg1"/>
                </a:solidFill>
              </a:rPr>
              <a:t>Single-Gender Program</a:t>
            </a:r>
            <a:endParaRPr lang="en-US" sz="1400" b="1" dirty="0">
              <a:solidFill>
                <a:schemeClr val="bg1"/>
              </a:solidFill>
            </a:endParaRPr>
          </a:p>
        </p:txBody>
      </p:sp>
    </p:spTree>
    <p:extLst>
      <p:ext uri="{BB962C8B-B14F-4D97-AF65-F5344CB8AC3E}">
        <p14:creationId xmlns:p14="http://schemas.microsoft.com/office/powerpoint/2010/main" val="2716838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School Bus Transportation </a:t>
            </a:r>
          </a:p>
        </p:txBody>
      </p:sp>
      <p:sp>
        <p:nvSpPr>
          <p:cNvPr id="3" name="Text Placeholder 2"/>
          <p:cNvSpPr>
            <a:spLocks noGrp="1"/>
          </p:cNvSpPr>
          <p:nvPr>
            <p:ph type="body" idx="1"/>
          </p:nvPr>
        </p:nvSpPr>
        <p:spPr/>
        <p:txBody>
          <a:bodyPr/>
          <a:lstStyle/>
          <a:p>
            <a:r>
              <a:rPr lang="en-US" dirty="0"/>
              <a:t>Routing Considerations</a:t>
            </a:r>
          </a:p>
        </p:txBody>
      </p:sp>
      <p:sp>
        <p:nvSpPr>
          <p:cNvPr id="4" name="Content Placeholder 3"/>
          <p:cNvSpPr>
            <a:spLocks noGrp="1"/>
          </p:cNvSpPr>
          <p:nvPr>
            <p:ph sz="half" idx="2"/>
          </p:nvPr>
        </p:nvSpPr>
        <p:spPr>
          <a:xfrm>
            <a:off x="457200" y="2174874"/>
            <a:ext cx="4040188" cy="4454525"/>
          </a:xfrm>
        </p:spPr>
        <p:txBody>
          <a:bodyPr>
            <a:normAutofit/>
          </a:bodyPr>
          <a:lstStyle/>
          <a:p>
            <a:pPr marL="0" indent="0">
              <a:buNone/>
            </a:pPr>
            <a:r>
              <a:rPr lang="en-US" sz="1400" dirty="0">
                <a:solidFill>
                  <a:schemeClr val="bg1"/>
                </a:solidFill>
              </a:rPr>
              <a:t>At this time,  routing considerations will be as follows;</a:t>
            </a:r>
          </a:p>
          <a:p>
            <a:r>
              <a:rPr lang="en-US" sz="1400" dirty="0">
                <a:solidFill>
                  <a:schemeClr val="bg1"/>
                </a:solidFill>
              </a:rPr>
              <a:t>Municipal routes will be made as long as transportation forms are filled out within the district that scholar’s route is in. </a:t>
            </a:r>
          </a:p>
          <a:p>
            <a:r>
              <a:rPr lang="en-US" sz="1400" dirty="0">
                <a:solidFill>
                  <a:schemeClr val="bg1"/>
                </a:solidFill>
              </a:rPr>
              <a:t>All </a:t>
            </a:r>
            <a:r>
              <a:rPr lang="en-US" sz="1400" dirty="0" err="1">
                <a:solidFill>
                  <a:schemeClr val="bg1"/>
                </a:solidFill>
              </a:rPr>
              <a:t>Mckinney</a:t>
            </a:r>
            <a:r>
              <a:rPr lang="en-US" sz="1400" dirty="0">
                <a:solidFill>
                  <a:schemeClr val="bg1"/>
                </a:solidFill>
              </a:rPr>
              <a:t> Vento guidelines will be followed for scholars who are homeless or residing with foster parents. </a:t>
            </a:r>
          </a:p>
          <a:p>
            <a:pPr marL="0" indent="0">
              <a:buNone/>
            </a:pPr>
            <a:endParaRPr lang="en-US" sz="1400" dirty="0">
              <a:solidFill>
                <a:schemeClr val="bg1"/>
              </a:solidFill>
            </a:endParaRPr>
          </a:p>
        </p:txBody>
      </p:sp>
      <p:sp>
        <p:nvSpPr>
          <p:cNvPr id="5" name="Text Placeholder 4"/>
          <p:cNvSpPr>
            <a:spLocks noGrp="1"/>
          </p:cNvSpPr>
          <p:nvPr>
            <p:ph type="body" sz="quarter" idx="3"/>
          </p:nvPr>
        </p:nvSpPr>
        <p:spPr>
          <a:xfrm>
            <a:off x="457200" y="3886200"/>
            <a:ext cx="4041775" cy="639762"/>
          </a:xfrm>
        </p:spPr>
        <p:txBody>
          <a:bodyPr>
            <a:normAutofit/>
          </a:bodyPr>
          <a:lstStyle/>
          <a:p>
            <a:r>
              <a:rPr lang="en-US" dirty="0"/>
              <a:t>Student Riders </a:t>
            </a:r>
          </a:p>
        </p:txBody>
      </p:sp>
      <p:sp>
        <p:nvSpPr>
          <p:cNvPr id="6" name="Content Placeholder 5"/>
          <p:cNvSpPr>
            <a:spLocks noGrp="1"/>
          </p:cNvSpPr>
          <p:nvPr>
            <p:ph sz="quarter" idx="4"/>
          </p:nvPr>
        </p:nvSpPr>
        <p:spPr>
          <a:xfrm>
            <a:off x="346363" y="4402137"/>
            <a:ext cx="4343400" cy="2625725"/>
          </a:xfrm>
        </p:spPr>
        <p:txBody>
          <a:bodyPr>
            <a:normAutofit/>
          </a:bodyPr>
          <a:lstStyle/>
          <a:p>
            <a:r>
              <a:rPr lang="en-US" sz="1400" dirty="0">
                <a:solidFill>
                  <a:schemeClr val="bg1"/>
                </a:solidFill>
              </a:rPr>
              <a:t>Durham has committed to spacing out scholars  to the best of their ability, but it’s not a mandated requirement. </a:t>
            </a:r>
          </a:p>
          <a:p>
            <a:r>
              <a:rPr lang="en-US" sz="1400" dirty="0">
                <a:solidFill>
                  <a:schemeClr val="bg1"/>
                </a:solidFill>
              </a:rPr>
              <a:t>The following is required and will be reinforced daily; </a:t>
            </a:r>
          </a:p>
          <a:p>
            <a:pPr lvl="1"/>
            <a:r>
              <a:rPr lang="en-US" sz="1400" dirty="0">
                <a:solidFill>
                  <a:schemeClr val="bg1"/>
                </a:solidFill>
              </a:rPr>
              <a:t>All scholars, the Driver and Monitor MUST wear a mask while on the bus when social distancing cannot be enforced which is 6 feet.</a:t>
            </a:r>
          </a:p>
          <a:p>
            <a:pPr lvl="1"/>
            <a:r>
              <a:rPr lang="en-US" sz="1400" dirty="0">
                <a:solidFill>
                  <a:schemeClr val="bg1"/>
                </a:solidFill>
              </a:rPr>
              <a:t>Also, the first row of seats will be left open to create a space from the driver. </a:t>
            </a:r>
          </a:p>
          <a:p>
            <a:endParaRPr lang="en-US" sz="14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4">
            <a:extLst>
              <a:ext uri="{FF2B5EF4-FFF2-40B4-BE49-F238E27FC236}">
                <a16:creationId xmlns:a16="http://schemas.microsoft.com/office/drawing/2014/main" id="{23186B76-F9A4-46A5-BB51-1B9C7E115EC7}"/>
              </a:ext>
            </a:extLst>
          </p:cNvPr>
          <p:cNvSpPr txBox="1">
            <a:spLocks/>
          </p:cNvSpPr>
          <p:nvPr/>
        </p:nvSpPr>
        <p:spPr>
          <a:xfrm>
            <a:off x="4572000" y="1535113"/>
            <a:ext cx="4040188" cy="639762"/>
          </a:xfrm>
          <a:prstGeom prst="rect">
            <a:avLst/>
          </a:prstGeom>
        </p:spPr>
        <p:txBody>
          <a:bodyPr vert="horz" lIns="91440" tIns="45720" rIns="91440" bIns="45720" rtlCol="0" anchor="b">
            <a:normAutofit fontScale="92500"/>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a:t>Durham’s Primary Responsibility </a:t>
            </a:r>
            <a:endParaRPr lang="en-US" dirty="0"/>
          </a:p>
        </p:txBody>
      </p:sp>
      <p:sp>
        <p:nvSpPr>
          <p:cNvPr id="11" name="Content Placeholder 5">
            <a:extLst>
              <a:ext uri="{FF2B5EF4-FFF2-40B4-BE49-F238E27FC236}">
                <a16:creationId xmlns:a16="http://schemas.microsoft.com/office/drawing/2014/main" id="{C2154C8E-2921-47AF-A126-2A6E43EC21ED}"/>
              </a:ext>
            </a:extLst>
          </p:cNvPr>
          <p:cNvSpPr txBox="1">
            <a:spLocks/>
          </p:cNvSpPr>
          <p:nvPr/>
        </p:nvSpPr>
        <p:spPr>
          <a:xfrm>
            <a:off x="4497388" y="2110609"/>
            <a:ext cx="4040188" cy="22915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400" dirty="0">
                <a:solidFill>
                  <a:schemeClr val="bg1"/>
                </a:solidFill>
              </a:rPr>
              <a:t>Durham’s monitors primarily responsibility will continue to be the students on the bus, not the students at the stop.  Therefore, Durham would NOT be responsible for temperature checks of students at the stops.  This is the responsibility of the parent at home.  </a:t>
            </a:r>
          </a:p>
          <a:p>
            <a:r>
              <a:rPr lang="en-US" sz="1400" dirty="0">
                <a:solidFill>
                  <a:schemeClr val="bg1"/>
                </a:solidFill>
              </a:rPr>
              <a:t>Durham will not refuse the transportation of a student since the parent is responsible for checking the child prior to arriving at the bus stop.</a:t>
            </a:r>
          </a:p>
        </p:txBody>
      </p:sp>
    </p:spTree>
    <p:extLst>
      <p:ext uri="{BB962C8B-B14F-4D97-AF65-F5344CB8AC3E}">
        <p14:creationId xmlns:p14="http://schemas.microsoft.com/office/powerpoint/2010/main" val="1133263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Teaching and Learning</a:t>
            </a:r>
          </a:p>
        </p:txBody>
      </p:sp>
      <p:sp>
        <p:nvSpPr>
          <p:cNvPr id="3" name="Text Placeholder 2"/>
          <p:cNvSpPr>
            <a:spLocks noGrp="1"/>
          </p:cNvSpPr>
          <p:nvPr>
            <p:ph type="body" idx="1"/>
          </p:nvPr>
        </p:nvSpPr>
        <p:spPr/>
        <p:txBody>
          <a:bodyPr/>
          <a:lstStyle/>
          <a:p>
            <a:r>
              <a:rPr lang="en-US" dirty="0"/>
              <a:t>In-Person Instruction</a:t>
            </a:r>
          </a:p>
        </p:txBody>
      </p:sp>
      <p:sp>
        <p:nvSpPr>
          <p:cNvPr id="4" name="Content Placeholder 3"/>
          <p:cNvSpPr>
            <a:spLocks noGrp="1"/>
          </p:cNvSpPr>
          <p:nvPr>
            <p:ph sz="half" idx="2"/>
          </p:nvPr>
        </p:nvSpPr>
        <p:spPr/>
        <p:txBody>
          <a:bodyPr>
            <a:normAutofit/>
          </a:bodyPr>
          <a:lstStyle/>
          <a:p>
            <a:r>
              <a:rPr lang="en-US" sz="1400" dirty="0">
                <a:solidFill>
                  <a:schemeClr val="bg1"/>
                </a:solidFill>
              </a:rPr>
              <a:t>BCCS-B is prioritizing efforts to return all scholars  K-5 to in-person instruction currently. </a:t>
            </a:r>
          </a:p>
          <a:p>
            <a:r>
              <a:rPr lang="en-US" sz="1400" dirty="0">
                <a:solidFill>
                  <a:schemeClr val="bg1"/>
                </a:solidFill>
              </a:rPr>
              <a:t>Individual desks will be purchased for kindergarten scholars instead of utilizing tables for 4-5 scholars at a time. </a:t>
            </a:r>
          </a:p>
          <a:p>
            <a:r>
              <a:rPr lang="en-US" sz="1400" dirty="0">
                <a:solidFill>
                  <a:schemeClr val="bg1"/>
                </a:solidFill>
              </a:rPr>
              <a:t>Classrooms will be decluttered and only necessary equipment with be included to allow more room for scholars to be spaced out. </a:t>
            </a:r>
          </a:p>
          <a:p>
            <a:pPr marL="0" indent="0">
              <a:buNone/>
            </a:pPr>
            <a:endParaRPr lang="en-US" sz="1400" dirty="0">
              <a:solidFill>
                <a:schemeClr val="bg1"/>
              </a:solidFill>
            </a:endParaRPr>
          </a:p>
        </p:txBody>
      </p:sp>
      <p:sp>
        <p:nvSpPr>
          <p:cNvPr id="5" name="Text Placeholder 4"/>
          <p:cNvSpPr>
            <a:spLocks noGrp="1"/>
          </p:cNvSpPr>
          <p:nvPr>
            <p:ph type="body" sz="quarter" idx="3"/>
          </p:nvPr>
        </p:nvSpPr>
        <p:spPr/>
        <p:txBody>
          <a:bodyPr/>
          <a:lstStyle/>
          <a:p>
            <a:r>
              <a:rPr lang="en-US" dirty="0"/>
              <a:t>Cohorts</a:t>
            </a:r>
          </a:p>
        </p:txBody>
      </p:sp>
      <p:sp>
        <p:nvSpPr>
          <p:cNvPr id="6" name="Content Placeholder 5"/>
          <p:cNvSpPr>
            <a:spLocks noGrp="1"/>
          </p:cNvSpPr>
          <p:nvPr>
            <p:ph sz="quarter" idx="4"/>
          </p:nvPr>
        </p:nvSpPr>
        <p:spPr/>
        <p:txBody>
          <a:bodyPr>
            <a:normAutofit/>
          </a:bodyPr>
          <a:lstStyle/>
          <a:p>
            <a:r>
              <a:rPr lang="en-US" sz="1400" dirty="0">
                <a:solidFill>
                  <a:schemeClr val="bg1"/>
                </a:solidFill>
              </a:rPr>
              <a:t>Cohort of scholars within each grade level will be 20 or less. </a:t>
            </a:r>
          </a:p>
          <a:p>
            <a:r>
              <a:rPr lang="en-US" sz="1400" dirty="0">
                <a:solidFill>
                  <a:schemeClr val="bg1"/>
                </a:solidFill>
              </a:rPr>
              <a:t>There will be no intermingling of cohorts throughout the school’s day. Activities that allowed for this opportunity (breakfast/</a:t>
            </a:r>
            <a:r>
              <a:rPr lang="en-US" sz="1400" dirty="0" err="1">
                <a:solidFill>
                  <a:schemeClr val="bg1"/>
                </a:solidFill>
              </a:rPr>
              <a:t>unch</a:t>
            </a:r>
            <a:r>
              <a:rPr lang="en-US" sz="1400" dirty="0">
                <a:solidFill>
                  <a:schemeClr val="bg1"/>
                </a:solidFill>
              </a:rPr>
              <a:t>) will all be taking place in the classroom. </a:t>
            </a:r>
          </a:p>
          <a:p>
            <a:r>
              <a:rPr lang="en-US" sz="1400" dirty="0">
                <a:solidFill>
                  <a:schemeClr val="bg1"/>
                </a:solidFill>
              </a:rPr>
              <a:t>Cohort of students in each grade section will be fixed, meaning contain the same students, for the duration of the COVID-19 public health emergency.</a:t>
            </a:r>
          </a:p>
          <a:p>
            <a:r>
              <a:rPr lang="en-US" sz="1400" dirty="0">
                <a:solidFill>
                  <a:schemeClr val="bg1"/>
                </a:solidFill>
              </a:rPr>
              <a:t>Instead, teachers will  be instructing more than one cohort practicing appropriate social distancing practices. </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702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Teaching and Learning</a:t>
            </a:r>
          </a:p>
        </p:txBody>
      </p:sp>
      <p:sp>
        <p:nvSpPr>
          <p:cNvPr id="5" name="Text Placeholder 4"/>
          <p:cNvSpPr>
            <a:spLocks noGrp="1"/>
          </p:cNvSpPr>
          <p:nvPr>
            <p:ph type="body" sz="quarter" idx="3"/>
          </p:nvPr>
        </p:nvSpPr>
        <p:spPr>
          <a:xfrm>
            <a:off x="457200" y="1535113"/>
            <a:ext cx="4041775" cy="639762"/>
          </a:xfrm>
        </p:spPr>
        <p:txBody>
          <a:bodyPr/>
          <a:lstStyle/>
          <a:p>
            <a:r>
              <a:rPr lang="en-US" dirty="0"/>
              <a:t>Classroom instruction </a:t>
            </a:r>
          </a:p>
        </p:txBody>
      </p:sp>
      <p:sp>
        <p:nvSpPr>
          <p:cNvPr id="6" name="Content Placeholder 5"/>
          <p:cNvSpPr>
            <a:spLocks noGrp="1"/>
          </p:cNvSpPr>
          <p:nvPr>
            <p:ph sz="quarter" idx="4"/>
          </p:nvPr>
        </p:nvSpPr>
        <p:spPr>
          <a:xfrm>
            <a:off x="457201" y="2174875"/>
            <a:ext cx="8229600" cy="3951288"/>
          </a:xfrm>
        </p:spPr>
        <p:txBody>
          <a:bodyPr>
            <a:normAutofit/>
          </a:bodyPr>
          <a:lstStyle/>
          <a:p>
            <a:r>
              <a:rPr lang="en-US" sz="1600" dirty="0">
                <a:solidFill>
                  <a:schemeClr val="bg1"/>
                </a:solidFill>
              </a:rPr>
              <a:t>Teacher schedules  will ensure clear opportunities for equitable instruction for all scholars. </a:t>
            </a:r>
            <a:endParaRPr lang="en-US" sz="1600" dirty="0">
              <a:solidFill>
                <a:srgbClr val="FF0000"/>
              </a:solidFill>
            </a:endParaRPr>
          </a:p>
          <a:p>
            <a:r>
              <a:rPr lang="en-US" sz="1600" dirty="0">
                <a:solidFill>
                  <a:schemeClr val="bg1"/>
                </a:solidFill>
              </a:rPr>
              <a:t>BCCS-Boys will continue  with our standard based  approach to instructions utilizing our instructional framework. </a:t>
            </a:r>
          </a:p>
          <a:p>
            <a:r>
              <a:rPr lang="en-US" sz="1600" dirty="0">
                <a:solidFill>
                  <a:schemeClr val="bg1"/>
                </a:solidFill>
              </a:rPr>
              <a:t>Added personal protective equipment will be purchased for small  group instructions </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775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Teaching and Learning</a:t>
            </a:r>
          </a:p>
        </p:txBody>
      </p:sp>
      <p:sp>
        <p:nvSpPr>
          <p:cNvPr id="3" name="Text Placeholder 2"/>
          <p:cNvSpPr>
            <a:spLocks noGrp="1"/>
          </p:cNvSpPr>
          <p:nvPr>
            <p:ph type="body" idx="1"/>
          </p:nvPr>
        </p:nvSpPr>
        <p:spPr>
          <a:xfrm>
            <a:off x="457200" y="1371600"/>
            <a:ext cx="4040188" cy="639762"/>
          </a:xfrm>
        </p:spPr>
        <p:txBody>
          <a:bodyPr/>
          <a:lstStyle/>
          <a:p>
            <a:r>
              <a:rPr lang="en-US" dirty="0"/>
              <a:t>Remote Learning </a:t>
            </a:r>
          </a:p>
        </p:txBody>
      </p:sp>
      <p:sp>
        <p:nvSpPr>
          <p:cNvPr id="4" name="Content Placeholder 3"/>
          <p:cNvSpPr>
            <a:spLocks noGrp="1"/>
          </p:cNvSpPr>
          <p:nvPr>
            <p:ph sz="half" idx="2"/>
          </p:nvPr>
        </p:nvSpPr>
        <p:spPr>
          <a:xfrm>
            <a:off x="457200" y="1905000"/>
            <a:ext cx="7391400" cy="3951288"/>
          </a:xfrm>
        </p:spPr>
        <p:txBody>
          <a:bodyPr>
            <a:noAutofit/>
          </a:bodyPr>
          <a:lstStyle/>
          <a:p>
            <a:pPr marL="0" indent="0">
              <a:buNone/>
            </a:pPr>
            <a:r>
              <a:rPr lang="en-US" sz="1400" dirty="0">
                <a:solidFill>
                  <a:schemeClr val="bg1"/>
                </a:solidFill>
              </a:rPr>
              <a:t>If school is required to go remotely for instructions the following will take place;</a:t>
            </a:r>
          </a:p>
          <a:p>
            <a:r>
              <a:rPr lang="en-US" sz="1400" dirty="0">
                <a:solidFill>
                  <a:schemeClr val="bg1"/>
                </a:solidFill>
              </a:rPr>
              <a:t>It will be a 2-week period at a time;</a:t>
            </a:r>
          </a:p>
          <a:p>
            <a:r>
              <a:rPr lang="en-US" sz="1400" dirty="0">
                <a:solidFill>
                  <a:schemeClr val="bg1"/>
                </a:solidFill>
              </a:rPr>
              <a:t>Parents will be immediately notified via parent apps and school messenger about the dates, procedures and expectations for remote instructions; </a:t>
            </a:r>
          </a:p>
          <a:p>
            <a:pPr marL="0" indent="0">
              <a:buNone/>
            </a:pPr>
            <a:endParaRPr lang="en-US" sz="1400" dirty="0">
              <a:solidFill>
                <a:schemeClr val="bg1"/>
              </a:solidFill>
            </a:endParaRPr>
          </a:p>
          <a:p>
            <a:pPr marL="0" indent="0">
              <a:buNone/>
            </a:pPr>
            <a:r>
              <a:rPr lang="en-US" sz="1400" b="1" dirty="0">
                <a:solidFill>
                  <a:schemeClr val="bg1"/>
                </a:solidFill>
              </a:rPr>
              <a:t>Procedures for Remote Instructions</a:t>
            </a:r>
          </a:p>
          <a:p>
            <a:r>
              <a:rPr lang="en-US" sz="1400" b="1" dirty="0">
                <a:solidFill>
                  <a:schemeClr val="bg1"/>
                </a:solidFill>
              </a:rPr>
              <a:t>Day 1</a:t>
            </a:r>
            <a:r>
              <a:rPr lang="en-US" sz="1400" dirty="0">
                <a:solidFill>
                  <a:schemeClr val="bg1"/>
                </a:solidFill>
              </a:rPr>
              <a:t>: Teacher prep day to get instructional materials ready for instruction. </a:t>
            </a:r>
          </a:p>
          <a:p>
            <a:r>
              <a:rPr lang="en-US" sz="1400" b="1" dirty="0">
                <a:solidFill>
                  <a:schemeClr val="bg1"/>
                </a:solidFill>
              </a:rPr>
              <a:t>Day 2 : </a:t>
            </a:r>
            <a:r>
              <a:rPr lang="en-US" sz="1400" dirty="0">
                <a:solidFill>
                  <a:schemeClr val="bg1"/>
                </a:solidFill>
              </a:rPr>
              <a:t>Parents pick up Chromebooks, instructional packets and information about logging in at school. Classroom teachers will also be sending information to families via Remind app in preparation for remote instructions to include class teaching schedule and information/reminders about logging in for class.</a:t>
            </a:r>
          </a:p>
          <a:p>
            <a:r>
              <a:rPr lang="en-US" sz="1400" b="1" dirty="0">
                <a:solidFill>
                  <a:schemeClr val="bg1"/>
                </a:solidFill>
              </a:rPr>
              <a:t>Day 3: </a:t>
            </a:r>
            <a:r>
              <a:rPr lang="en-US" sz="1400" dirty="0">
                <a:solidFill>
                  <a:schemeClr val="bg1"/>
                </a:solidFill>
              </a:rPr>
              <a:t>Remote instructions begins school wide promptly at 8am. </a:t>
            </a:r>
          </a:p>
          <a:p>
            <a:pPr marL="0" indent="0">
              <a:buNone/>
            </a:pPr>
            <a:endParaRPr lang="en-US" sz="1400" dirty="0">
              <a:solidFill>
                <a:schemeClr val="bg1"/>
              </a:solidFill>
            </a:endParaRPr>
          </a:p>
          <a:p>
            <a:endParaRPr lang="en-US" sz="1400" dirty="0">
              <a:solidFill>
                <a:schemeClr val="bg1"/>
              </a:solidFill>
            </a:endParaRPr>
          </a:p>
          <a:p>
            <a:pPr marL="457200" lvl="1" indent="0">
              <a:buNone/>
            </a:pPr>
            <a:endParaRPr lang="en-US" sz="1400" dirty="0">
              <a:solidFill>
                <a:schemeClr val="bg1"/>
              </a:solidFill>
            </a:endParaRPr>
          </a:p>
        </p:txBody>
      </p:sp>
    </p:spTree>
    <p:extLst>
      <p:ext uri="{BB962C8B-B14F-4D97-AF65-F5344CB8AC3E}">
        <p14:creationId xmlns:p14="http://schemas.microsoft.com/office/powerpoint/2010/main" val="3712480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Teaching and Learning</a:t>
            </a:r>
          </a:p>
        </p:txBody>
      </p:sp>
      <p:sp>
        <p:nvSpPr>
          <p:cNvPr id="3" name="Text Placeholder 2"/>
          <p:cNvSpPr>
            <a:spLocks noGrp="1"/>
          </p:cNvSpPr>
          <p:nvPr>
            <p:ph type="body" idx="1"/>
          </p:nvPr>
        </p:nvSpPr>
        <p:spPr/>
        <p:txBody>
          <a:bodyPr>
            <a:normAutofit fontScale="85000" lnSpcReduction="20000"/>
          </a:bodyPr>
          <a:lstStyle/>
          <a:p>
            <a:r>
              <a:rPr lang="en-US" dirty="0"/>
              <a:t>Special Education and English Language Learners (ELL) Services 	</a:t>
            </a:r>
          </a:p>
        </p:txBody>
      </p:sp>
      <p:sp>
        <p:nvSpPr>
          <p:cNvPr id="4" name="Content Placeholder 3"/>
          <p:cNvSpPr>
            <a:spLocks noGrp="1"/>
          </p:cNvSpPr>
          <p:nvPr>
            <p:ph sz="half" idx="2"/>
          </p:nvPr>
        </p:nvSpPr>
        <p:spPr/>
        <p:txBody>
          <a:bodyPr>
            <a:normAutofit/>
          </a:bodyPr>
          <a:lstStyle/>
          <a:p>
            <a:r>
              <a:rPr lang="en-US" sz="1400" dirty="0">
                <a:solidFill>
                  <a:schemeClr val="bg1"/>
                </a:solidFill>
              </a:rPr>
              <a:t>Direct consultant teaching services: This is a service that’s provided to scholars  in the classroom. Utilizing personal  protective equipment this service will still be provided to scholars in the classroom. </a:t>
            </a:r>
          </a:p>
          <a:p>
            <a:r>
              <a:rPr lang="en-US" sz="1400" dirty="0">
                <a:solidFill>
                  <a:schemeClr val="bg1"/>
                </a:solidFill>
              </a:rPr>
              <a:t>Resource room services: Scholars are pulled out of the classroom and taken to an alternative location to receive intervention. Utilizing personal  protective equipment this service will still be provided to scholars in the classroom. </a:t>
            </a:r>
          </a:p>
          <a:p>
            <a:r>
              <a:rPr lang="en-US" sz="1400" dirty="0">
                <a:solidFill>
                  <a:schemeClr val="bg1"/>
                </a:solidFill>
              </a:rPr>
              <a:t>Utilizing personal  protective equipment ELL services will still be provided to scholars in the classroom. </a:t>
            </a:r>
          </a:p>
          <a:p>
            <a:r>
              <a:rPr lang="en-US" sz="1400" dirty="0">
                <a:solidFill>
                  <a:schemeClr val="bg1"/>
                </a:solidFill>
              </a:rPr>
              <a:t>Instructional Units of Study will be provided to all (ELLs) based on their most recent measured English Language Proficiency, including former ELLs</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578927" y="2209800"/>
            <a:ext cx="4572000" cy="1815882"/>
          </a:xfrm>
          <a:prstGeom prst="rect">
            <a:avLst/>
          </a:prstGeom>
        </p:spPr>
        <p:txBody>
          <a:bodyPr>
            <a:spAutoFit/>
          </a:bodyPr>
          <a:lstStyle/>
          <a:p>
            <a:pPr marL="285750" indent="-285750">
              <a:buFont typeface="Arial" panose="020B0604020202020204" pitchFamily="34" charset="0"/>
              <a:buChar char="•"/>
            </a:pPr>
            <a:r>
              <a:rPr lang="en-US" sz="1400" dirty="0">
                <a:solidFill>
                  <a:schemeClr val="bg1"/>
                </a:solidFill>
              </a:rPr>
              <a:t>BCCS-B intervention team  will create a plan that supports best practices and equitable instruction  for all scholars  that would help address the gaps created during COVID-19 closure. </a:t>
            </a:r>
          </a:p>
          <a:p>
            <a:pPr marL="285750" indent="-285750">
              <a:buFont typeface="Arial" panose="020B0604020202020204" pitchFamily="34" charset="0"/>
              <a:buChar char="•"/>
            </a:pPr>
            <a:r>
              <a:rPr lang="en-US" sz="1400" dirty="0">
                <a:solidFill>
                  <a:schemeClr val="bg1"/>
                </a:solidFill>
              </a:rPr>
              <a:t>BCCS-B will be in constant communication and collaboration with parents  and the committee of special education to ensure we are best serving scholars’ needs. </a:t>
            </a:r>
          </a:p>
          <a:p>
            <a:pPr marL="285750" indent="-285750">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3727131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ln w="76200" cmpd="sng">
            <a:solidFill>
              <a:schemeClr val="bg1"/>
            </a:solidFill>
            <a:prstDash val="lgDash"/>
          </a:ln>
        </p:spPr>
        <p:txBody>
          <a:bodyPr>
            <a:normAutofit fontScale="90000"/>
          </a:bodyPr>
          <a:lstStyle/>
          <a:p>
            <a:pPr>
              <a:lnSpc>
                <a:spcPct val="115000"/>
              </a:lnSpc>
              <a:spcBef>
                <a:spcPts val="0"/>
              </a:spcBef>
              <a:spcAft>
                <a:spcPts val="1000"/>
              </a:spcAft>
              <a:tabLst>
                <a:tab pos="5016500" algn="l"/>
              </a:tabLst>
            </a:pPr>
            <a:br>
              <a:rPr lang="en-US" b="1" i="1" u="sng" dirty="0">
                <a:ea typeface="Calibri"/>
                <a:cs typeface="Times New Roman"/>
              </a:rPr>
            </a:br>
            <a:r>
              <a:rPr lang="en-US" b="1" i="1" u="sng" dirty="0">
                <a:ea typeface="Calibri"/>
                <a:cs typeface="Times New Roman"/>
              </a:rPr>
              <a:t>Brighter Choice School Closure Plan </a:t>
            </a:r>
            <a:br>
              <a:rPr lang="en-US" sz="2000" dirty="0">
                <a:ea typeface="Calibri"/>
                <a:cs typeface="Times New Roman"/>
              </a:rPr>
            </a:br>
            <a:endParaRPr lang="en-US" dirty="0"/>
          </a:p>
        </p:txBody>
      </p:sp>
      <p:sp>
        <p:nvSpPr>
          <p:cNvPr id="3" name="Text Placeholder 2"/>
          <p:cNvSpPr>
            <a:spLocks noGrp="1"/>
          </p:cNvSpPr>
          <p:nvPr>
            <p:ph type="body" idx="1"/>
          </p:nvPr>
        </p:nvSpPr>
        <p:spPr/>
        <p:txBody>
          <a:bodyPr>
            <a:normAutofit fontScale="92500" lnSpcReduction="20000"/>
          </a:bodyPr>
          <a:lstStyle/>
          <a:p>
            <a:r>
              <a:rPr lang="en-US" dirty="0"/>
              <a:t>How will we stagger work shifts of essential workers?</a:t>
            </a:r>
          </a:p>
        </p:txBody>
      </p:sp>
      <p:sp>
        <p:nvSpPr>
          <p:cNvPr id="4" name="Content Placeholder 3"/>
          <p:cNvSpPr>
            <a:spLocks noGrp="1"/>
          </p:cNvSpPr>
          <p:nvPr>
            <p:ph sz="half" idx="2"/>
          </p:nvPr>
        </p:nvSpPr>
        <p:spPr>
          <a:xfrm>
            <a:off x="304800" y="2209800"/>
            <a:ext cx="4040188" cy="3951288"/>
          </a:xfrm>
        </p:spPr>
        <p:txBody>
          <a:bodyPr>
            <a:noAutofit/>
          </a:bodyPr>
          <a:lstStyle/>
          <a:p>
            <a:pPr lvl="1">
              <a:lnSpc>
                <a:spcPct val="115000"/>
              </a:lnSpc>
              <a:spcBef>
                <a:spcPts val="0"/>
              </a:spcBef>
              <a:buFont typeface="+mj-lt"/>
              <a:buAutoNum type="romanUcPeriod"/>
              <a:tabLst>
                <a:tab pos="5016500" algn="l"/>
              </a:tabLst>
            </a:pPr>
            <a:r>
              <a:rPr lang="en-US" sz="1400" dirty="0">
                <a:solidFill>
                  <a:schemeClr val="bg1"/>
                </a:solidFill>
                <a:ea typeface="Calibri"/>
                <a:cs typeface="Times New Roman"/>
              </a:rPr>
              <a:t>Parent Coordinator and Office Manager’s workday will be staggered as follows;</a:t>
            </a:r>
          </a:p>
          <a:p>
            <a:pPr lvl="2">
              <a:lnSpc>
                <a:spcPct val="115000"/>
              </a:lnSpc>
              <a:spcBef>
                <a:spcPts val="0"/>
              </a:spcBef>
              <a:buFont typeface="+mj-lt"/>
              <a:buAutoNum type="romanLcPeriod"/>
              <a:tabLst>
                <a:tab pos="5016500" algn="l"/>
              </a:tabLst>
            </a:pPr>
            <a:r>
              <a:rPr lang="en-US" sz="1400" dirty="0">
                <a:solidFill>
                  <a:schemeClr val="bg1"/>
                </a:solidFill>
                <a:ea typeface="Calibri"/>
                <a:cs typeface="Times New Roman"/>
              </a:rPr>
              <a:t>Parent Coordinator reports Mondays and Wednesday @ 8:00am-3:00pm</a:t>
            </a:r>
          </a:p>
          <a:p>
            <a:pPr lvl="2">
              <a:lnSpc>
                <a:spcPct val="115000"/>
              </a:lnSpc>
              <a:spcBef>
                <a:spcPts val="0"/>
              </a:spcBef>
              <a:buFont typeface="+mj-lt"/>
              <a:buAutoNum type="romanLcPeriod"/>
              <a:tabLst>
                <a:tab pos="5016500" algn="l"/>
              </a:tabLst>
            </a:pPr>
            <a:r>
              <a:rPr lang="en-US" sz="1400" dirty="0">
                <a:solidFill>
                  <a:schemeClr val="bg1"/>
                </a:solidFill>
                <a:ea typeface="Calibri"/>
                <a:cs typeface="Times New Roman"/>
              </a:rPr>
              <a:t>Office Manager reports Tuesdays and Thursday @ 8:00am-3:00pm</a:t>
            </a:r>
          </a:p>
          <a:p>
            <a:pPr lvl="2">
              <a:lnSpc>
                <a:spcPct val="115000"/>
              </a:lnSpc>
              <a:spcBef>
                <a:spcPts val="0"/>
              </a:spcBef>
              <a:buFont typeface="+mj-lt"/>
              <a:buAutoNum type="romanLcPeriod"/>
              <a:tabLst>
                <a:tab pos="5016500" algn="l"/>
              </a:tabLst>
            </a:pPr>
            <a:r>
              <a:rPr lang="en-US" sz="1400" dirty="0">
                <a:solidFill>
                  <a:schemeClr val="bg1"/>
                </a:solidFill>
                <a:ea typeface="Calibri"/>
                <a:cs typeface="Times New Roman"/>
              </a:rPr>
              <a:t>Both work remotely on Fridays unless it’s a designated packet pick-up day for parents</a:t>
            </a:r>
          </a:p>
          <a:p>
            <a:pPr lvl="1">
              <a:lnSpc>
                <a:spcPct val="115000"/>
              </a:lnSpc>
              <a:spcBef>
                <a:spcPts val="0"/>
              </a:spcBef>
              <a:buFont typeface="+mj-lt"/>
              <a:buAutoNum type="romanUcPeriod"/>
              <a:tabLst>
                <a:tab pos="5016500" algn="l"/>
              </a:tabLst>
            </a:pPr>
            <a:r>
              <a:rPr lang="en-US" sz="1400" dirty="0">
                <a:solidFill>
                  <a:schemeClr val="bg1"/>
                </a:solidFill>
                <a:ea typeface="Calibri"/>
                <a:cs typeface="Times New Roman"/>
              </a:rPr>
              <a:t>Operations manager report times daily 8am-10am for food distribution;</a:t>
            </a:r>
          </a:p>
          <a:p>
            <a:pPr lvl="1">
              <a:lnSpc>
                <a:spcPct val="115000"/>
              </a:lnSpc>
              <a:spcBef>
                <a:spcPts val="0"/>
              </a:spcBef>
              <a:buFont typeface="+mj-lt"/>
              <a:buAutoNum type="romanUcPeriod"/>
              <a:tabLst>
                <a:tab pos="5016500" algn="l"/>
              </a:tabLst>
            </a:pPr>
            <a:r>
              <a:rPr lang="en-US" sz="1400" dirty="0">
                <a:solidFill>
                  <a:schemeClr val="bg1"/>
                </a:solidFill>
                <a:ea typeface="Calibri"/>
                <a:cs typeface="Times New Roman"/>
              </a:rPr>
              <a:t>Vice Principal’s report times are optional other than day(s) designated for packet preparation;</a:t>
            </a:r>
          </a:p>
          <a:p>
            <a:pPr lvl="1">
              <a:lnSpc>
                <a:spcPct val="115000"/>
              </a:lnSpc>
              <a:spcBef>
                <a:spcPts val="0"/>
              </a:spcBef>
              <a:spcAft>
                <a:spcPts val="1000"/>
              </a:spcAft>
              <a:buFont typeface="+mj-lt"/>
              <a:buAutoNum type="romanUcPeriod"/>
              <a:tabLst>
                <a:tab pos="5016500" algn="l"/>
              </a:tabLst>
            </a:pPr>
            <a:r>
              <a:rPr lang="en-US" sz="1400" dirty="0">
                <a:solidFill>
                  <a:schemeClr val="bg1"/>
                </a:solidFill>
                <a:ea typeface="Calibri"/>
                <a:cs typeface="Times New Roman"/>
              </a:rPr>
              <a:t>Principal reports each day Monday-Thursday and optional on Fridays;</a:t>
            </a:r>
          </a:p>
          <a:p>
            <a:pPr marL="0" marR="0" indent="0">
              <a:lnSpc>
                <a:spcPct val="115000"/>
              </a:lnSpc>
              <a:spcBef>
                <a:spcPts val="0"/>
              </a:spcBef>
              <a:spcAft>
                <a:spcPts val="1000"/>
              </a:spcAft>
              <a:buNone/>
              <a:tabLst>
                <a:tab pos="5016500" algn="l"/>
              </a:tabLst>
            </a:pPr>
            <a:endParaRPr lang="en-US" sz="1400" dirty="0">
              <a:solidFill>
                <a:schemeClr val="bg1"/>
              </a:solidFill>
              <a:ea typeface="Calibri"/>
              <a:cs typeface="Times New Roman"/>
            </a:endParaRPr>
          </a:p>
          <a:p>
            <a:pPr marL="0" indent="0">
              <a:buNone/>
            </a:pPr>
            <a:endParaRPr lang="en-US" sz="1400" dirty="0">
              <a:solidFill>
                <a:schemeClr val="bg1"/>
              </a:solidFill>
            </a:endParaRPr>
          </a:p>
        </p:txBody>
      </p:sp>
      <p:sp>
        <p:nvSpPr>
          <p:cNvPr id="5" name="Text Placeholder 4"/>
          <p:cNvSpPr>
            <a:spLocks noGrp="1"/>
          </p:cNvSpPr>
          <p:nvPr>
            <p:ph type="body" sz="quarter" idx="3"/>
          </p:nvPr>
        </p:nvSpPr>
        <p:spPr/>
        <p:txBody>
          <a:bodyPr>
            <a:normAutofit fontScale="85000" lnSpcReduction="20000"/>
          </a:bodyPr>
          <a:lstStyle/>
          <a:p>
            <a:r>
              <a:rPr lang="en-US" dirty="0"/>
              <a:t>What are the protocols to procure PPE for essential workers?</a:t>
            </a:r>
          </a:p>
        </p:txBody>
      </p:sp>
      <p:sp>
        <p:nvSpPr>
          <p:cNvPr id="7" name="Content Placeholder 6"/>
          <p:cNvSpPr>
            <a:spLocks noGrp="1"/>
          </p:cNvSpPr>
          <p:nvPr>
            <p:ph sz="quarter" idx="4"/>
          </p:nvPr>
        </p:nvSpPr>
        <p:spPr/>
        <p:txBody>
          <a:bodyPr>
            <a:normAutofit/>
          </a:bodyPr>
          <a:lstStyle/>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Personal protective equipment has already been purchased for main office and will continue to be in place;</a:t>
            </a:r>
          </a:p>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Principal, Vice Principal and Parent Coordinator work within their personal enclosed office space;</a:t>
            </a:r>
          </a:p>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All essential workers reporting will be required to wear masks and always practice best social distancing practices;</a:t>
            </a:r>
          </a:p>
          <a:p>
            <a:pPr marL="914400" marR="0">
              <a:lnSpc>
                <a:spcPct val="115000"/>
              </a:lnSpc>
              <a:spcBef>
                <a:spcPts val="0"/>
              </a:spcBef>
              <a:spcAft>
                <a:spcPts val="1000"/>
              </a:spcAft>
              <a:tabLst>
                <a:tab pos="5016500" algn="l"/>
              </a:tabLst>
            </a:pPr>
            <a:r>
              <a:rPr lang="en-US" sz="1600" dirty="0">
                <a:solidFill>
                  <a:schemeClr val="bg1"/>
                </a:solidFill>
                <a:ea typeface="Calibri"/>
                <a:cs typeface="Times New Roman"/>
              </a:rPr>
              <a:t> </a:t>
            </a:r>
          </a:p>
          <a:p>
            <a:pPr marL="0" indent="0">
              <a:buNone/>
            </a:pPr>
            <a:endParaRPr lang="en-US" sz="16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339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ln w="76200" cmpd="sng">
            <a:solidFill>
              <a:schemeClr val="bg1"/>
            </a:solidFill>
            <a:prstDash val="lgDash"/>
          </a:ln>
        </p:spPr>
        <p:txBody>
          <a:bodyPr>
            <a:normAutofit fontScale="90000"/>
          </a:bodyPr>
          <a:lstStyle/>
          <a:p>
            <a:pPr>
              <a:lnSpc>
                <a:spcPct val="115000"/>
              </a:lnSpc>
              <a:spcBef>
                <a:spcPts val="0"/>
              </a:spcBef>
              <a:spcAft>
                <a:spcPts val="1000"/>
              </a:spcAft>
              <a:tabLst>
                <a:tab pos="5016500" algn="l"/>
              </a:tabLst>
            </a:pPr>
            <a:br>
              <a:rPr lang="en-US" b="1" i="1" u="sng" dirty="0">
                <a:ea typeface="Calibri"/>
                <a:cs typeface="Times New Roman"/>
              </a:rPr>
            </a:br>
            <a:r>
              <a:rPr lang="en-US" b="1" i="1" u="sng" dirty="0">
                <a:ea typeface="Calibri"/>
                <a:cs typeface="Times New Roman"/>
              </a:rPr>
              <a:t>Brighter Choice School Closure Plan </a:t>
            </a:r>
            <a:br>
              <a:rPr lang="en-US" sz="2000" dirty="0">
                <a:ea typeface="Calibri"/>
                <a:cs typeface="Times New Roman"/>
              </a:rPr>
            </a:br>
            <a:endParaRPr lang="en-US" dirty="0"/>
          </a:p>
        </p:txBody>
      </p:sp>
      <p:sp>
        <p:nvSpPr>
          <p:cNvPr id="3" name="Text Placeholder 2"/>
          <p:cNvSpPr>
            <a:spLocks noGrp="1"/>
          </p:cNvSpPr>
          <p:nvPr>
            <p:ph type="body" idx="1"/>
          </p:nvPr>
        </p:nvSpPr>
        <p:spPr/>
        <p:txBody>
          <a:bodyPr>
            <a:normAutofit fontScale="77500" lnSpcReduction="20000"/>
          </a:bodyPr>
          <a:lstStyle/>
          <a:p>
            <a:r>
              <a:rPr lang="en-US" dirty="0"/>
              <a:t>What are the protocols for if essential worker is exposed to disease? </a:t>
            </a:r>
          </a:p>
        </p:txBody>
      </p:sp>
      <p:sp>
        <p:nvSpPr>
          <p:cNvPr id="4" name="Content Placeholder 3"/>
          <p:cNvSpPr>
            <a:spLocks noGrp="1"/>
          </p:cNvSpPr>
          <p:nvPr>
            <p:ph sz="half" idx="2"/>
          </p:nvPr>
        </p:nvSpPr>
        <p:spPr>
          <a:xfrm>
            <a:off x="304800" y="2209800"/>
            <a:ext cx="4040188" cy="3951288"/>
          </a:xfrm>
        </p:spPr>
        <p:txBody>
          <a:bodyPr>
            <a:noAutofit/>
          </a:bodyPr>
          <a:lstStyle/>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Essential worker will be required to transition to working remotely and quarantine at home for up to 5 days and return on the 6th day, displaying NO COVID symptoms. MUST wear a well-fitting mask. If on the 6th day still symptomatic, continued quarantine until asymptomatic up to 10 days. </a:t>
            </a:r>
          </a:p>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If working remotely is not possible due to illness the essential employee can utilize sick leave time. </a:t>
            </a:r>
          </a:p>
          <a:p>
            <a:pPr lvl="1">
              <a:lnSpc>
                <a:spcPct val="115000"/>
              </a:lnSpc>
              <a:spcBef>
                <a:spcPts val="0"/>
              </a:spcBef>
              <a:buFont typeface="+mj-lt"/>
              <a:buAutoNum type="romanUcPeriod"/>
              <a:tabLst>
                <a:tab pos="5016500" algn="l"/>
              </a:tabLst>
            </a:pPr>
            <a:r>
              <a:rPr lang="en-US" sz="1600" dirty="0">
                <a:solidFill>
                  <a:schemeClr val="bg1"/>
                </a:solidFill>
                <a:ea typeface="Calibri"/>
                <a:cs typeface="Times New Roman"/>
              </a:rPr>
              <a:t>Our Janitorial service vendor will thoroughly disinfect the employees’ work area, common area surface and shared equipment used.</a:t>
            </a:r>
          </a:p>
          <a:p>
            <a:pPr marL="0" marR="0" indent="0">
              <a:lnSpc>
                <a:spcPct val="115000"/>
              </a:lnSpc>
              <a:spcBef>
                <a:spcPts val="0"/>
              </a:spcBef>
              <a:spcAft>
                <a:spcPts val="1000"/>
              </a:spcAft>
              <a:buNone/>
              <a:tabLst>
                <a:tab pos="5016500" algn="l"/>
              </a:tabLst>
            </a:pPr>
            <a:endParaRPr lang="en-US" sz="1600" dirty="0">
              <a:solidFill>
                <a:schemeClr val="bg1"/>
              </a:solidFill>
              <a:ea typeface="Calibri"/>
              <a:cs typeface="Times New Roman"/>
            </a:endParaRPr>
          </a:p>
        </p:txBody>
      </p:sp>
      <p:sp>
        <p:nvSpPr>
          <p:cNvPr id="5" name="Text Placeholder 4"/>
          <p:cNvSpPr>
            <a:spLocks noGrp="1"/>
          </p:cNvSpPr>
          <p:nvPr>
            <p:ph type="body" sz="quarter" idx="3"/>
          </p:nvPr>
        </p:nvSpPr>
        <p:spPr/>
        <p:txBody>
          <a:bodyPr>
            <a:normAutofit fontScale="70000" lnSpcReduction="20000"/>
          </a:bodyPr>
          <a:lstStyle/>
          <a:p>
            <a:r>
              <a:rPr lang="en-US" dirty="0"/>
              <a:t>What are the protocols for documenting work hours of essential workers?</a:t>
            </a:r>
          </a:p>
        </p:txBody>
      </p:sp>
      <p:sp>
        <p:nvSpPr>
          <p:cNvPr id="7" name="Content Placeholder 6"/>
          <p:cNvSpPr>
            <a:spLocks noGrp="1"/>
          </p:cNvSpPr>
          <p:nvPr>
            <p:ph sz="quarter" idx="4"/>
          </p:nvPr>
        </p:nvSpPr>
        <p:spPr/>
        <p:txBody>
          <a:bodyPr>
            <a:normAutofit/>
          </a:bodyPr>
          <a:lstStyle/>
          <a:p>
            <a:pPr lvl="1">
              <a:lnSpc>
                <a:spcPct val="115000"/>
              </a:lnSpc>
              <a:spcBef>
                <a:spcPts val="0"/>
              </a:spcBef>
              <a:buFont typeface="+mj-lt"/>
              <a:buAutoNum type="romanUcPeriod"/>
              <a:tabLst>
                <a:tab pos="5016500" algn="l"/>
              </a:tabLst>
            </a:pPr>
            <a:r>
              <a:rPr lang="en-US" sz="1400" dirty="0">
                <a:solidFill>
                  <a:schemeClr val="bg1"/>
                </a:solidFill>
                <a:ea typeface="Calibri"/>
                <a:cs typeface="Times New Roman"/>
              </a:rPr>
              <a:t>All essential workers reporting will be required to sign in both electronically. </a:t>
            </a:r>
            <a:endParaRPr lang="en-US" sz="14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689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ln w="76200" cmpd="sng">
            <a:solidFill>
              <a:schemeClr val="bg1"/>
            </a:solidFill>
            <a:prstDash val="lgDash"/>
          </a:ln>
        </p:spPr>
        <p:txBody>
          <a:bodyPr>
            <a:normAutofit fontScale="90000"/>
          </a:bodyPr>
          <a:lstStyle/>
          <a:p>
            <a:pPr>
              <a:lnSpc>
                <a:spcPct val="115000"/>
              </a:lnSpc>
              <a:spcBef>
                <a:spcPts val="0"/>
              </a:spcBef>
              <a:spcAft>
                <a:spcPts val="1000"/>
              </a:spcAft>
              <a:tabLst>
                <a:tab pos="5016500" algn="l"/>
              </a:tabLst>
            </a:pPr>
            <a:br>
              <a:rPr lang="en-US" b="1" i="1" u="sng" dirty="0">
                <a:ea typeface="Calibri"/>
                <a:cs typeface="Times New Roman"/>
              </a:rPr>
            </a:br>
            <a:r>
              <a:rPr lang="en-US" b="1" i="1" u="sng" dirty="0">
                <a:ea typeface="Calibri"/>
                <a:cs typeface="Times New Roman"/>
              </a:rPr>
              <a:t>Brighter Choice School Closure Plan </a:t>
            </a:r>
            <a:br>
              <a:rPr lang="en-US" sz="2000" dirty="0">
                <a:ea typeface="Calibri"/>
                <a:cs typeface="Times New Roman"/>
              </a:rPr>
            </a:br>
            <a:endParaRPr lang="en-US" dirty="0"/>
          </a:p>
        </p:txBody>
      </p:sp>
      <p:sp>
        <p:nvSpPr>
          <p:cNvPr id="3" name="Text Placeholder 2"/>
          <p:cNvSpPr>
            <a:spLocks noGrp="1"/>
          </p:cNvSpPr>
          <p:nvPr>
            <p:ph type="body" idx="1"/>
          </p:nvPr>
        </p:nvSpPr>
        <p:spPr>
          <a:xfrm>
            <a:off x="457200" y="1535113"/>
            <a:ext cx="7790944" cy="639762"/>
          </a:xfrm>
        </p:spPr>
        <p:txBody>
          <a:bodyPr>
            <a:normAutofit/>
          </a:bodyPr>
          <a:lstStyle/>
          <a:p>
            <a:r>
              <a:rPr lang="en-US" dirty="0"/>
              <a:t>What are the protocols for all others working remotely?</a:t>
            </a:r>
          </a:p>
        </p:txBody>
      </p:sp>
      <p:sp>
        <p:nvSpPr>
          <p:cNvPr id="4" name="Content Placeholder 3"/>
          <p:cNvSpPr>
            <a:spLocks noGrp="1"/>
          </p:cNvSpPr>
          <p:nvPr>
            <p:ph sz="half" idx="2"/>
          </p:nvPr>
        </p:nvSpPr>
        <p:spPr>
          <a:xfrm>
            <a:off x="304800" y="2209800"/>
            <a:ext cx="7391400" cy="3951288"/>
          </a:xfrm>
        </p:spPr>
        <p:txBody>
          <a:bodyPr>
            <a:normAutofit fontScale="77500" lnSpcReduction="20000"/>
          </a:bodyPr>
          <a:lstStyle/>
          <a:p>
            <a:pPr lvl="1">
              <a:lnSpc>
                <a:spcPct val="115000"/>
              </a:lnSpc>
              <a:spcBef>
                <a:spcPts val="0"/>
              </a:spcBef>
              <a:buFont typeface="+mj-lt"/>
              <a:buAutoNum type="romanUcPeriod"/>
              <a:tabLst>
                <a:tab pos="5016500" algn="l"/>
              </a:tabLst>
            </a:pPr>
            <a:r>
              <a:rPr lang="en-US" dirty="0">
                <a:solidFill>
                  <a:schemeClr val="bg1"/>
                </a:solidFill>
                <a:ea typeface="Calibri"/>
                <a:cs typeface="Times New Roman"/>
              </a:rPr>
              <a:t>Other than the staff mentioned above, all other staff will work remotely, taking all necessary technology and materials home;</a:t>
            </a:r>
            <a:endParaRPr lang="en-US" sz="1800" dirty="0">
              <a:solidFill>
                <a:schemeClr val="bg1"/>
              </a:solidFill>
              <a:ea typeface="Calibri"/>
              <a:cs typeface="Times New Roman"/>
            </a:endParaRPr>
          </a:p>
          <a:p>
            <a:pPr lvl="1">
              <a:lnSpc>
                <a:spcPct val="115000"/>
              </a:lnSpc>
              <a:spcBef>
                <a:spcPts val="0"/>
              </a:spcBef>
              <a:buFont typeface="+mj-lt"/>
              <a:buAutoNum type="romanUcPeriod"/>
            </a:pPr>
            <a:r>
              <a:rPr lang="en-US" dirty="0">
                <a:solidFill>
                  <a:schemeClr val="bg1"/>
                </a:solidFill>
                <a:ea typeface="Calibri"/>
                <a:cs typeface="Times New Roman"/>
              </a:rPr>
              <a:t>Staff’s report hours will be 8:00am-4:00pm;</a:t>
            </a:r>
            <a:endParaRPr lang="en-US" sz="1800" dirty="0">
              <a:solidFill>
                <a:schemeClr val="bg1"/>
              </a:solidFill>
              <a:ea typeface="Calibri"/>
              <a:cs typeface="Times New Roman"/>
            </a:endParaRPr>
          </a:p>
          <a:p>
            <a:pPr lvl="1">
              <a:lnSpc>
                <a:spcPct val="115000"/>
              </a:lnSpc>
              <a:spcBef>
                <a:spcPts val="0"/>
              </a:spcBef>
              <a:buFont typeface="+mj-lt"/>
              <a:buAutoNum type="romanUcPeriod"/>
            </a:pPr>
            <a:r>
              <a:rPr lang="en-US" dirty="0">
                <a:solidFill>
                  <a:schemeClr val="bg1"/>
                </a:solidFill>
                <a:ea typeface="Calibri"/>
                <a:cs typeface="Times New Roman"/>
              </a:rPr>
              <a:t>All grades will utilize a modified remote schedule that ensures scholars are receiving instructions up to 5 hours a day. </a:t>
            </a:r>
          </a:p>
          <a:p>
            <a:pPr lvl="1">
              <a:lnSpc>
                <a:spcPct val="115000"/>
              </a:lnSpc>
              <a:spcBef>
                <a:spcPts val="0"/>
              </a:spcBef>
              <a:buFont typeface="+mj-lt"/>
              <a:buAutoNum type="romanUcPeriod"/>
            </a:pPr>
            <a:r>
              <a:rPr lang="en-US" dirty="0">
                <a:solidFill>
                  <a:schemeClr val="bg1"/>
                </a:solidFill>
                <a:ea typeface="Calibri"/>
                <a:cs typeface="Times New Roman"/>
              </a:rPr>
              <a:t>All staff meetings (individual and group) will take place via Zoom meetings; </a:t>
            </a:r>
            <a:endParaRPr lang="en-US" sz="1800" dirty="0">
              <a:solidFill>
                <a:schemeClr val="bg1"/>
              </a:solidFill>
              <a:ea typeface="Calibri"/>
              <a:cs typeface="Times New Roman"/>
            </a:endParaRPr>
          </a:p>
          <a:p>
            <a:pPr lvl="1">
              <a:lnSpc>
                <a:spcPct val="115000"/>
              </a:lnSpc>
              <a:spcBef>
                <a:spcPts val="0"/>
              </a:spcBef>
              <a:buFont typeface="+mj-lt"/>
              <a:buAutoNum type="romanUcPeriod"/>
              <a:tabLst>
                <a:tab pos="5016500" algn="l"/>
              </a:tabLst>
            </a:pPr>
            <a:r>
              <a:rPr lang="en-US" dirty="0">
                <a:solidFill>
                  <a:schemeClr val="bg1"/>
                </a:solidFill>
                <a:ea typeface="Calibri"/>
                <a:cs typeface="Times New Roman"/>
              </a:rPr>
              <a:t>Work emails will be used for communicating important notices, reminders or other relevant information;</a:t>
            </a:r>
            <a:endParaRPr lang="en-US" sz="1800" dirty="0">
              <a:solidFill>
                <a:schemeClr val="bg1"/>
              </a:solidFill>
              <a:ea typeface="Calibri"/>
              <a:cs typeface="Times New Roman"/>
            </a:endParaRPr>
          </a:p>
          <a:p>
            <a:pPr lvl="1">
              <a:lnSpc>
                <a:spcPct val="115000"/>
              </a:lnSpc>
              <a:spcBef>
                <a:spcPts val="0"/>
              </a:spcBef>
              <a:buFont typeface="+mj-lt"/>
              <a:buAutoNum type="romanUcPeriod"/>
              <a:tabLst>
                <a:tab pos="5016500" algn="l"/>
              </a:tabLst>
            </a:pPr>
            <a:r>
              <a:rPr lang="en-US" dirty="0">
                <a:solidFill>
                  <a:schemeClr val="bg1"/>
                </a:solidFill>
                <a:ea typeface="Calibri"/>
                <a:cs typeface="Times New Roman"/>
              </a:rPr>
              <a:t>Staff will be allowed to report to the building only if there are internet connectivity issues at home and they are unable to work remotely from home;</a:t>
            </a:r>
            <a:endParaRPr lang="en-US" sz="1800" dirty="0">
              <a:solidFill>
                <a:schemeClr val="bg1"/>
              </a:solidFill>
              <a:ea typeface="Calibri"/>
              <a:cs typeface="Times New Roman"/>
            </a:endParaRPr>
          </a:p>
          <a:p>
            <a:pPr lvl="1">
              <a:lnSpc>
                <a:spcPct val="115000"/>
              </a:lnSpc>
              <a:spcBef>
                <a:spcPts val="0"/>
              </a:spcBef>
              <a:buFont typeface="+mj-lt"/>
              <a:buAutoNum type="romanUcPeriod"/>
              <a:tabLst>
                <a:tab pos="5016500" algn="l"/>
              </a:tabLst>
            </a:pPr>
            <a:r>
              <a:rPr lang="en-US" dirty="0">
                <a:solidFill>
                  <a:schemeClr val="bg1"/>
                </a:solidFill>
                <a:ea typeface="Calibri"/>
                <a:cs typeface="Times New Roman"/>
              </a:rPr>
              <a:t>All staff work assignments will be submitted electronically; </a:t>
            </a:r>
            <a:endParaRPr lang="en-US" sz="1800" dirty="0">
              <a:solidFill>
                <a:schemeClr val="bg1"/>
              </a:solidFill>
              <a:ea typeface="Calibri"/>
              <a:cs typeface="Times New Roman"/>
            </a:endParaRPr>
          </a:p>
          <a:p>
            <a:pPr lvl="1">
              <a:lnSpc>
                <a:spcPct val="115000"/>
              </a:lnSpc>
              <a:spcBef>
                <a:spcPts val="0"/>
              </a:spcBef>
              <a:buFont typeface="+mj-lt"/>
              <a:buAutoNum type="romanUcPeriod"/>
              <a:tabLst>
                <a:tab pos="5016500" algn="l"/>
              </a:tabLst>
            </a:pPr>
            <a:r>
              <a:rPr lang="en-US" dirty="0">
                <a:solidFill>
                  <a:schemeClr val="bg1"/>
                </a:solidFill>
                <a:ea typeface="Calibri"/>
                <a:cs typeface="Times New Roman"/>
              </a:rPr>
              <a:t>Staff will still adhere to due dates for assessments, lesson plans and instructional packets;</a:t>
            </a:r>
            <a:endParaRPr lang="en-US" sz="1800" dirty="0">
              <a:solidFill>
                <a:schemeClr val="bg1"/>
              </a:solidFill>
              <a:ea typeface="Calibri"/>
              <a:cs typeface="Times New Roman"/>
            </a:endParaRPr>
          </a:p>
          <a:p>
            <a:pPr lvl="1">
              <a:lnSpc>
                <a:spcPct val="115000"/>
              </a:lnSpc>
              <a:spcBef>
                <a:spcPts val="0"/>
              </a:spcBef>
              <a:spcAft>
                <a:spcPts val="1000"/>
              </a:spcAft>
              <a:buFont typeface="+mj-lt"/>
              <a:buAutoNum type="romanUcPeriod"/>
              <a:tabLst>
                <a:tab pos="5016500" algn="l"/>
              </a:tabLst>
            </a:pPr>
            <a:r>
              <a:rPr lang="en-US" dirty="0">
                <a:solidFill>
                  <a:schemeClr val="bg1"/>
                </a:solidFill>
                <a:ea typeface="Calibri"/>
                <a:cs typeface="Times New Roman"/>
              </a:rPr>
              <a:t>Teaching staff will take attendance per subject area to ensure that scholars are present for each class during remote instructions; </a:t>
            </a:r>
            <a:endParaRPr lang="en-US" sz="1800" dirty="0">
              <a:solidFill>
                <a:schemeClr val="bg1"/>
              </a:solidFill>
              <a:ea typeface="Calibri"/>
              <a:cs typeface="Times New Roman"/>
            </a:endParaRPr>
          </a:p>
          <a:p>
            <a:pPr marL="0" marR="0" indent="0">
              <a:lnSpc>
                <a:spcPct val="115000"/>
              </a:lnSpc>
              <a:spcBef>
                <a:spcPts val="0"/>
              </a:spcBef>
              <a:spcAft>
                <a:spcPts val="1000"/>
              </a:spcAft>
              <a:buNone/>
              <a:tabLst>
                <a:tab pos="5016500" algn="l"/>
              </a:tabLst>
            </a:pPr>
            <a:endParaRPr lang="en-US" sz="1600" dirty="0">
              <a:solidFill>
                <a:schemeClr val="bg1"/>
              </a:solidFill>
              <a:ea typeface="Calibri"/>
              <a:cs typeface="Times New Roman"/>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136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p:txBody>
          <a:bodyPr>
            <a:normAutofit fontScale="92500"/>
          </a:bodyPr>
          <a:lstStyle/>
          <a:p>
            <a:r>
              <a:rPr lang="en-US" dirty="0"/>
              <a:t>Tracking Attendance/Tardiness  </a:t>
            </a:r>
          </a:p>
        </p:txBody>
      </p:sp>
      <p:sp>
        <p:nvSpPr>
          <p:cNvPr id="4" name="Content Placeholder 3"/>
          <p:cNvSpPr>
            <a:spLocks noGrp="1"/>
          </p:cNvSpPr>
          <p:nvPr>
            <p:ph sz="half" idx="2"/>
          </p:nvPr>
        </p:nvSpPr>
        <p:spPr/>
        <p:txBody>
          <a:bodyPr>
            <a:normAutofit/>
          </a:bodyPr>
          <a:lstStyle/>
          <a:p>
            <a:r>
              <a:rPr lang="en-US" sz="1400" dirty="0">
                <a:solidFill>
                  <a:schemeClr val="bg1"/>
                </a:solidFill>
              </a:rPr>
              <a:t>Regardless of instructional setting (in-person, remote, hybrid) attendance /tardiness will be taken daily and tracked using PowerSchool. </a:t>
            </a:r>
          </a:p>
          <a:p>
            <a:r>
              <a:rPr lang="en-US" sz="1400" dirty="0">
                <a:solidFill>
                  <a:schemeClr val="bg1"/>
                </a:solidFill>
              </a:rPr>
              <a:t>For any scholar absent for any day of instruction; parent/guardian will receive call from school to determine if absence was excused or not. </a:t>
            </a:r>
          </a:p>
          <a:p>
            <a:pPr lvl="1">
              <a:buFont typeface="Wingdings" panose="05000000000000000000" pitchFamily="2" charset="2"/>
              <a:buChar char="ü"/>
            </a:pPr>
            <a:r>
              <a:rPr lang="en-US" sz="1400" b="1" u="sng" dirty="0">
                <a:solidFill>
                  <a:schemeClr val="bg1"/>
                </a:solidFill>
              </a:rPr>
              <a:t>Excused absences </a:t>
            </a:r>
            <a:r>
              <a:rPr lang="en-US" sz="1400" dirty="0">
                <a:solidFill>
                  <a:schemeClr val="bg1"/>
                </a:solidFill>
              </a:rPr>
              <a:t>include: illness, doctor’s appointment, funeral</a:t>
            </a:r>
          </a:p>
          <a:p>
            <a:pPr lvl="1">
              <a:buFont typeface="Wingdings" panose="05000000000000000000" pitchFamily="2" charset="2"/>
              <a:buChar char="ü"/>
            </a:pPr>
            <a:r>
              <a:rPr lang="en-US" sz="1400" b="1" u="sng" dirty="0">
                <a:solidFill>
                  <a:schemeClr val="bg1"/>
                </a:solidFill>
              </a:rPr>
              <a:t>Unexcused absences </a:t>
            </a:r>
            <a:r>
              <a:rPr lang="en-US" sz="1400" dirty="0">
                <a:solidFill>
                  <a:schemeClr val="bg1"/>
                </a:solidFill>
              </a:rPr>
              <a:t>include: family vacation, oversleeping, missed bus</a:t>
            </a:r>
          </a:p>
          <a:p>
            <a:pPr marL="0" indent="0">
              <a:buNone/>
            </a:pPr>
            <a:endParaRPr lang="en-US" sz="1400" dirty="0">
              <a:solidFill>
                <a:schemeClr val="bg1"/>
              </a:solidFill>
            </a:endParaRPr>
          </a:p>
        </p:txBody>
      </p:sp>
      <p:sp>
        <p:nvSpPr>
          <p:cNvPr id="5" name="Text Placeholder 4"/>
          <p:cNvSpPr>
            <a:spLocks noGrp="1"/>
          </p:cNvSpPr>
          <p:nvPr>
            <p:ph type="body" sz="quarter" idx="3"/>
          </p:nvPr>
        </p:nvSpPr>
        <p:spPr/>
        <p:txBody>
          <a:bodyPr/>
          <a:lstStyle/>
          <a:p>
            <a:r>
              <a:rPr lang="en-US" dirty="0"/>
              <a:t>Chronic Absenteeism </a:t>
            </a:r>
          </a:p>
        </p:txBody>
      </p:sp>
      <p:sp>
        <p:nvSpPr>
          <p:cNvPr id="6" name="Content Placeholder 5"/>
          <p:cNvSpPr>
            <a:spLocks noGrp="1"/>
          </p:cNvSpPr>
          <p:nvPr>
            <p:ph sz="quarter" idx="4"/>
          </p:nvPr>
        </p:nvSpPr>
        <p:spPr/>
        <p:txBody>
          <a:bodyPr>
            <a:normAutofit/>
          </a:bodyPr>
          <a:lstStyle/>
          <a:p>
            <a:r>
              <a:rPr lang="en-US" sz="1400" dirty="0">
                <a:solidFill>
                  <a:schemeClr val="bg1"/>
                </a:solidFill>
              </a:rPr>
              <a:t>Chronic absenteeism—or missing 10 percent or more of school days for any reason—is a proven early warning sign of academic risk and school dropout.</a:t>
            </a:r>
          </a:p>
          <a:p>
            <a:r>
              <a:rPr lang="en-US" sz="1400" dirty="0">
                <a:solidFill>
                  <a:schemeClr val="bg1"/>
                </a:solidFill>
              </a:rPr>
              <a:t>If a scholar accumulates 2 or more absences a month the following will take place and be reinforced;</a:t>
            </a:r>
          </a:p>
          <a:p>
            <a:pPr lvl="1">
              <a:buFont typeface="+mj-lt"/>
              <a:buAutoNum type="arabicPeriod"/>
            </a:pPr>
            <a:r>
              <a:rPr lang="en-US" sz="1400" dirty="0">
                <a:solidFill>
                  <a:schemeClr val="bg1"/>
                </a:solidFill>
              </a:rPr>
              <a:t>Phone call from Parent Coordinator </a:t>
            </a:r>
          </a:p>
          <a:p>
            <a:pPr lvl="1">
              <a:buFont typeface="+mj-lt"/>
              <a:buAutoNum type="arabicPeriod"/>
            </a:pPr>
            <a:r>
              <a:rPr lang="en-US" sz="1400" dirty="0">
                <a:solidFill>
                  <a:schemeClr val="bg1"/>
                </a:solidFill>
              </a:rPr>
              <a:t>Letter from the Parent Coordinator. </a:t>
            </a:r>
          </a:p>
          <a:p>
            <a:pPr lvl="1">
              <a:buFont typeface="+mj-lt"/>
              <a:buAutoNum type="arabicPeriod"/>
            </a:pPr>
            <a:r>
              <a:rPr lang="en-US" sz="1400" dirty="0">
                <a:solidFill>
                  <a:schemeClr val="bg1"/>
                </a:solidFill>
              </a:rPr>
              <a:t>Meeting with the Parent Coordinator and/or Principal (in-person or virtual)</a:t>
            </a:r>
          </a:p>
          <a:p>
            <a:pPr lvl="1">
              <a:buFont typeface="+mj-lt"/>
              <a:buAutoNum type="arabicPeriod"/>
            </a:pPr>
            <a:r>
              <a:rPr lang="en-US" sz="1400" dirty="0">
                <a:solidFill>
                  <a:schemeClr val="bg1"/>
                </a:solidFill>
              </a:rPr>
              <a:t>Referral to Child Protective Services (CPS) for educational neglect.</a:t>
            </a:r>
          </a:p>
          <a:p>
            <a:pPr lvl="1">
              <a:buFont typeface="+mj-lt"/>
              <a:buAutoNum type="arabicPeriod"/>
            </a:pPr>
            <a:r>
              <a:rPr lang="en-US" sz="1400" dirty="0">
                <a:solidFill>
                  <a:schemeClr val="bg1"/>
                </a:solidFill>
              </a:rPr>
              <a:t>Risk for retention (scholar repeats their grade)</a:t>
            </a:r>
          </a:p>
          <a:p>
            <a:pPr marL="0" indent="0">
              <a:buNone/>
            </a:pPr>
            <a:endParaRPr lang="en-US" sz="1400" dirty="0">
              <a:solidFill>
                <a:schemeClr val="bg1"/>
              </a:solidFill>
            </a:endParaRPr>
          </a:p>
        </p:txBody>
      </p:sp>
      <p:sp>
        <p:nvSpPr>
          <p:cNvPr id="8" name="Title 1"/>
          <p:cNvSpPr>
            <a:spLocks noGrp="1"/>
          </p:cNvSpPr>
          <p:nvPr>
            <p:ph type="title"/>
          </p:nvPr>
        </p:nvSpPr>
        <p:spPr>
          <a:ln w="76200" cmpd="sng">
            <a:solidFill>
              <a:schemeClr val="bg1"/>
            </a:solidFill>
            <a:prstDash val="lgDash"/>
          </a:ln>
        </p:spPr>
        <p:txBody>
          <a:bodyPr/>
          <a:lstStyle/>
          <a:p>
            <a:r>
              <a:rPr lang="en-US" dirty="0"/>
              <a:t>Attendance</a:t>
            </a:r>
          </a:p>
        </p:txBody>
      </p:sp>
    </p:spTree>
    <p:extLst>
      <p:ext uri="{BB962C8B-B14F-4D97-AF65-F5344CB8AC3E}">
        <p14:creationId xmlns:p14="http://schemas.microsoft.com/office/powerpoint/2010/main" val="1134712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Social Emotional Learning (SEL) </a:t>
            </a:r>
          </a:p>
        </p:txBody>
      </p:sp>
      <p:sp>
        <p:nvSpPr>
          <p:cNvPr id="3" name="Text Placeholder 2"/>
          <p:cNvSpPr>
            <a:spLocks noGrp="1"/>
          </p:cNvSpPr>
          <p:nvPr>
            <p:ph type="body" idx="1"/>
          </p:nvPr>
        </p:nvSpPr>
        <p:spPr/>
        <p:txBody>
          <a:bodyPr/>
          <a:lstStyle/>
          <a:p>
            <a:r>
              <a:rPr lang="en-US" dirty="0"/>
              <a:t>Teaching SEL</a:t>
            </a:r>
          </a:p>
        </p:txBody>
      </p:sp>
      <p:sp>
        <p:nvSpPr>
          <p:cNvPr id="4" name="Content Placeholder 3"/>
          <p:cNvSpPr>
            <a:spLocks noGrp="1"/>
          </p:cNvSpPr>
          <p:nvPr>
            <p:ph sz="half" idx="2"/>
          </p:nvPr>
        </p:nvSpPr>
        <p:spPr/>
        <p:txBody>
          <a:bodyPr>
            <a:normAutofit/>
          </a:bodyPr>
          <a:lstStyle/>
          <a:p>
            <a:r>
              <a:rPr lang="en-US" sz="1400" dirty="0">
                <a:solidFill>
                  <a:schemeClr val="bg1"/>
                </a:solidFill>
              </a:rPr>
              <a:t>Regardless of instructional setting (in-person, remote, hybrid)  SEL classes will be included in school’s teaching schedule.</a:t>
            </a:r>
          </a:p>
          <a:p>
            <a:r>
              <a:rPr lang="en-US" sz="1400" dirty="0">
                <a:solidFill>
                  <a:schemeClr val="bg1"/>
                </a:solidFill>
              </a:rPr>
              <a:t>Through the use of the Second Step curriculum, these classes will allow scholars to heal together, build strong, mutually supportive relationships, and to process their own emotions. </a:t>
            </a:r>
          </a:p>
          <a:p>
            <a:pPr marL="0" indent="0">
              <a:buNone/>
            </a:pPr>
            <a:endParaRPr lang="en-US" sz="1400" dirty="0">
              <a:solidFill>
                <a:schemeClr val="bg1"/>
              </a:solidFill>
            </a:endParaRPr>
          </a:p>
        </p:txBody>
      </p:sp>
      <p:sp>
        <p:nvSpPr>
          <p:cNvPr id="5" name="Text Placeholder 4"/>
          <p:cNvSpPr>
            <a:spLocks noGrp="1"/>
          </p:cNvSpPr>
          <p:nvPr>
            <p:ph type="body" sz="quarter" idx="3"/>
          </p:nvPr>
        </p:nvSpPr>
        <p:spPr/>
        <p:txBody>
          <a:bodyPr/>
          <a:lstStyle/>
          <a:p>
            <a:r>
              <a:rPr lang="en-US" dirty="0"/>
              <a:t>Assessing SEL Needs</a:t>
            </a:r>
          </a:p>
        </p:txBody>
      </p:sp>
      <p:sp>
        <p:nvSpPr>
          <p:cNvPr id="6" name="Content Placeholder 5"/>
          <p:cNvSpPr>
            <a:spLocks noGrp="1"/>
          </p:cNvSpPr>
          <p:nvPr>
            <p:ph sz="quarter" idx="4"/>
          </p:nvPr>
        </p:nvSpPr>
        <p:spPr/>
        <p:txBody>
          <a:bodyPr>
            <a:normAutofit/>
          </a:bodyPr>
          <a:lstStyle/>
          <a:p>
            <a:r>
              <a:rPr lang="en-US" sz="1400" dirty="0">
                <a:solidFill>
                  <a:schemeClr val="bg1"/>
                </a:solidFill>
              </a:rPr>
              <a:t>Beginning of school year, behavioral and emotional screenings will be conducted  for all scholars K-5 to assess behavioral and emotional strengths and needs of scholars. Conducting these screenings  will support the school  to determine a scholar’s  risk level  for developing emotional and or behavioral problems that require intervention. </a:t>
            </a:r>
          </a:p>
          <a:p>
            <a:r>
              <a:rPr lang="en-US" sz="1400" dirty="0">
                <a:solidFill>
                  <a:schemeClr val="bg1"/>
                </a:solidFill>
              </a:rPr>
              <a:t>Using data from assessments, school’s counselors will work with teachers and families to implement strategies and resources that can/should be used to support scholars. </a:t>
            </a:r>
          </a:p>
        </p:txBody>
      </p:sp>
    </p:spTree>
    <p:extLst>
      <p:ext uri="{BB962C8B-B14F-4D97-AF65-F5344CB8AC3E}">
        <p14:creationId xmlns:p14="http://schemas.microsoft.com/office/powerpoint/2010/main" val="305335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a:ln w="76200" cmpd="sng">
            <a:solidFill>
              <a:schemeClr val="bg1"/>
            </a:solidFill>
            <a:prstDash val="lgDash"/>
          </a:ln>
        </p:spPr>
        <p:txBody>
          <a:bodyPr/>
          <a:lstStyle/>
          <a:p>
            <a:r>
              <a:rPr lang="en-US" dirty="0"/>
              <a:t>Purpose of this plan</a:t>
            </a: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19545" y="1828800"/>
            <a:ext cx="8077200" cy="3323987"/>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bg1"/>
                </a:solidFill>
              </a:rPr>
              <a:t>To provide updates on BCCS-Boys planning process and status for reopening schools in Fall 2021.</a:t>
            </a:r>
          </a:p>
          <a:p>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All plans and procedures were drafted based on guidelines released by the DOH and NYSED as well as community and stakeholders input. </a:t>
            </a:r>
          </a:p>
          <a:p>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Information is subject to change based on the updated guidance received from the sate of DOH.</a:t>
            </a:r>
          </a:p>
          <a:p>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Communication of this plan to parents/legal guardians, faculty, staff, students and the local community will be done via emails,  virtual town hall meetings with the building’s principal, and school’s website (</a:t>
            </a:r>
            <a:r>
              <a:rPr lang="en-US" sz="1400" dirty="0">
                <a:solidFill>
                  <a:schemeClr val="bg1"/>
                </a:solidFill>
                <a:hlinkClick r:id="rId3"/>
              </a:rPr>
              <a:t>www.brighterchoice.org</a:t>
            </a:r>
            <a:r>
              <a:rPr lang="en-US" sz="1400" dirty="0">
                <a:solidFill>
                  <a:schemeClr val="bg1"/>
                </a:solidFill>
              </a:rPr>
              <a:t>).</a:t>
            </a:r>
          </a:p>
          <a:p>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School’s operation manager will  serve as COVID 19 Safety Coordinator to support local health departments in contact tracing efforts using the protocols, training, and tools provided through the New York State Contact Tracing Program. </a:t>
            </a:r>
          </a:p>
          <a:p>
            <a:pPr marL="285750" indent="-285750">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2523490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ln w="76200" cmpd="sng">
            <a:solidFill>
              <a:schemeClr val="bg1"/>
            </a:solidFill>
            <a:prstDash val="lgDash"/>
          </a:ln>
        </p:spPr>
        <p:txBody>
          <a:bodyPr/>
          <a:lstStyle/>
          <a:p>
            <a:r>
              <a:rPr lang="en-US" dirty="0"/>
              <a:t>Social Emotional Learning (SEL) </a:t>
            </a:r>
          </a:p>
        </p:txBody>
      </p:sp>
      <p:sp>
        <p:nvSpPr>
          <p:cNvPr id="7" name="Text Placeholder 6"/>
          <p:cNvSpPr>
            <a:spLocks noGrp="1"/>
          </p:cNvSpPr>
          <p:nvPr>
            <p:ph type="body" idx="1"/>
          </p:nvPr>
        </p:nvSpPr>
        <p:spPr/>
        <p:txBody>
          <a:bodyPr>
            <a:normAutofit fontScale="92500" lnSpcReduction="20000"/>
          </a:bodyPr>
          <a:lstStyle/>
          <a:p>
            <a:r>
              <a:rPr lang="en-US" dirty="0"/>
              <a:t>Restorative Sessions in Classrooms</a:t>
            </a:r>
          </a:p>
        </p:txBody>
      </p:sp>
      <p:sp>
        <p:nvSpPr>
          <p:cNvPr id="11" name="Text Placeholder 2"/>
          <p:cNvSpPr>
            <a:spLocks noGrp="1"/>
          </p:cNvSpPr>
          <p:nvPr>
            <p:ph type="body" sz="quarter" idx="3"/>
          </p:nvPr>
        </p:nvSpPr>
        <p:spPr/>
        <p:txBody>
          <a:bodyPr/>
          <a:lstStyle/>
          <a:p>
            <a:r>
              <a:rPr lang="en-US" dirty="0"/>
              <a:t>School’s Counselors </a:t>
            </a:r>
          </a:p>
        </p:txBody>
      </p:sp>
      <p:sp>
        <p:nvSpPr>
          <p:cNvPr id="10" name="Content Placeholder 9"/>
          <p:cNvSpPr>
            <a:spLocks noGrp="1"/>
          </p:cNvSpPr>
          <p:nvPr>
            <p:ph sz="half" idx="2"/>
          </p:nvPr>
        </p:nvSpPr>
        <p:spPr/>
        <p:txBody>
          <a:bodyPr>
            <a:normAutofit/>
          </a:bodyPr>
          <a:lstStyle/>
          <a:p>
            <a:r>
              <a:rPr lang="en-US" sz="1400" dirty="0">
                <a:solidFill>
                  <a:schemeClr val="bg1"/>
                </a:solidFill>
              </a:rPr>
              <a:t>20-25 minutes will be built into teaching schedules to allow for restorative sessions to take place in the classroom. </a:t>
            </a:r>
          </a:p>
          <a:p>
            <a:r>
              <a:rPr lang="en-US" sz="1400" dirty="0">
                <a:solidFill>
                  <a:schemeClr val="bg1"/>
                </a:solidFill>
              </a:rPr>
              <a:t>Restorative sessions are based on restorative justice principles. </a:t>
            </a:r>
          </a:p>
          <a:p>
            <a:r>
              <a:rPr lang="en-US" sz="1400" dirty="0">
                <a:solidFill>
                  <a:schemeClr val="bg1"/>
                </a:solidFill>
              </a:rPr>
              <a:t>They aim to build classroom communities that are supported by clear agreements, authentic communication, and specific tools to bring issues  and conflicts forward in a helpful way. </a:t>
            </a:r>
          </a:p>
          <a:p>
            <a:r>
              <a:rPr lang="en-US" sz="1400" dirty="0">
                <a:solidFill>
                  <a:schemeClr val="bg1"/>
                </a:solidFill>
              </a:rPr>
              <a:t>They provide specific pathways to repair harms done and focus on problem resolution best practices moving forward. </a:t>
            </a:r>
          </a:p>
        </p:txBody>
      </p:sp>
      <p:sp>
        <p:nvSpPr>
          <p:cNvPr id="8" name="Text Placeholder 2"/>
          <p:cNvSpPr txBox="1">
            <a:spLocks/>
          </p:cNvSpPr>
          <p:nvPr/>
        </p:nvSpPr>
        <p:spPr>
          <a:xfrm>
            <a:off x="4742007" y="3429000"/>
            <a:ext cx="4041775"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dirty="0"/>
              <a:t>Professional Development </a:t>
            </a:r>
          </a:p>
        </p:txBody>
      </p:sp>
      <p:sp>
        <p:nvSpPr>
          <p:cNvPr id="2" name="Content Placeholder 1"/>
          <p:cNvSpPr>
            <a:spLocks noGrp="1"/>
          </p:cNvSpPr>
          <p:nvPr>
            <p:ph sz="quarter" idx="4"/>
          </p:nvPr>
        </p:nvSpPr>
        <p:spPr>
          <a:xfrm>
            <a:off x="4645025" y="2174875"/>
            <a:ext cx="4041775" cy="1482725"/>
          </a:xfrm>
        </p:spPr>
        <p:txBody>
          <a:bodyPr>
            <a:noAutofit/>
          </a:bodyPr>
          <a:lstStyle/>
          <a:p>
            <a:r>
              <a:rPr lang="en-US" sz="1400" dirty="0">
                <a:solidFill>
                  <a:schemeClr val="bg1"/>
                </a:solidFill>
              </a:rPr>
              <a:t>Our school ‘s counselor swill be responding to any parent counseling referrals due to COVID 19 and will continue to service scholars who have counseling services on their IEP and scholars identified as Tier 2 and 3 for behavior needs. </a:t>
            </a:r>
          </a:p>
        </p:txBody>
      </p:sp>
      <p:sp>
        <p:nvSpPr>
          <p:cNvPr id="12" name="Content Placeholder 3"/>
          <p:cNvSpPr txBox="1">
            <a:spLocks/>
          </p:cNvSpPr>
          <p:nvPr/>
        </p:nvSpPr>
        <p:spPr>
          <a:xfrm>
            <a:off x="4645024" y="4068762"/>
            <a:ext cx="4041775" cy="2239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400" dirty="0">
                <a:solidFill>
                  <a:schemeClr val="bg1"/>
                </a:solidFill>
              </a:rPr>
              <a:t>Professional development sessions for staff will include the following; </a:t>
            </a:r>
          </a:p>
          <a:p>
            <a:pPr lvl="1"/>
            <a:r>
              <a:rPr lang="en-US" sz="1400" dirty="0">
                <a:solidFill>
                  <a:schemeClr val="bg1"/>
                </a:solidFill>
              </a:rPr>
              <a:t>Training on how to talk with and support  scholars  during and after the ongoing COVID-19 pandemic </a:t>
            </a:r>
          </a:p>
          <a:p>
            <a:pPr lvl="1"/>
            <a:r>
              <a:rPr lang="en-US" sz="1400" dirty="0">
                <a:solidFill>
                  <a:schemeClr val="bg1"/>
                </a:solidFill>
              </a:rPr>
              <a:t>Training on developing coping and resilience skill. </a:t>
            </a:r>
          </a:p>
        </p:txBody>
      </p:sp>
    </p:spTree>
    <p:extLst>
      <p:ext uri="{BB962C8B-B14F-4D97-AF65-F5344CB8AC3E}">
        <p14:creationId xmlns:p14="http://schemas.microsoft.com/office/powerpoint/2010/main" val="233521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Extracurricular</a:t>
            </a:r>
          </a:p>
        </p:txBody>
      </p:sp>
      <p:sp>
        <p:nvSpPr>
          <p:cNvPr id="3" name="Text Placeholder 2"/>
          <p:cNvSpPr>
            <a:spLocks noGrp="1"/>
          </p:cNvSpPr>
          <p:nvPr>
            <p:ph type="body" idx="1"/>
          </p:nvPr>
        </p:nvSpPr>
        <p:spPr/>
        <p:txBody>
          <a:bodyPr/>
          <a:lstStyle/>
          <a:p>
            <a:r>
              <a:rPr lang="en-US" dirty="0"/>
              <a:t>After School (AS)</a:t>
            </a:r>
          </a:p>
        </p:txBody>
      </p:sp>
      <p:sp>
        <p:nvSpPr>
          <p:cNvPr id="4" name="Content Placeholder 3"/>
          <p:cNvSpPr>
            <a:spLocks noGrp="1"/>
          </p:cNvSpPr>
          <p:nvPr>
            <p:ph sz="half" idx="2"/>
          </p:nvPr>
        </p:nvSpPr>
        <p:spPr/>
        <p:txBody>
          <a:bodyPr>
            <a:normAutofit/>
          </a:bodyPr>
          <a:lstStyle/>
          <a:p>
            <a:r>
              <a:rPr lang="en-US" sz="1400" dirty="0">
                <a:solidFill>
                  <a:schemeClr val="bg1"/>
                </a:solidFill>
              </a:rPr>
              <a:t>AS programming will still  be available for families;</a:t>
            </a:r>
          </a:p>
          <a:p>
            <a:r>
              <a:rPr lang="en-US" sz="1400" dirty="0">
                <a:solidFill>
                  <a:schemeClr val="bg1"/>
                </a:solidFill>
              </a:rPr>
              <a:t>Scholars  will be divided into small  (15 scholars) cohorts of scholars that will be fixed throughout the entirety of the program. </a:t>
            </a:r>
          </a:p>
          <a:p>
            <a:r>
              <a:rPr lang="en-US" sz="1400" dirty="0">
                <a:solidFill>
                  <a:schemeClr val="bg1"/>
                </a:solidFill>
              </a:rPr>
              <a:t>All programming will take place within identified classrooms to allow for the usage of personal protective equipment. </a:t>
            </a:r>
          </a:p>
          <a:p>
            <a:r>
              <a:rPr lang="en-US" sz="1400" dirty="0">
                <a:solidFill>
                  <a:schemeClr val="bg1"/>
                </a:solidFill>
              </a:rPr>
              <a:t>Programming will be restricted to  low-risk activities that limits exposure to  shared materials. </a:t>
            </a:r>
          </a:p>
          <a:p>
            <a:endParaRPr lang="en-US" sz="1400" dirty="0">
              <a:solidFill>
                <a:schemeClr val="bg1"/>
              </a:solidFill>
            </a:endParaRPr>
          </a:p>
          <a:p>
            <a:endParaRPr lang="en-US" sz="1400" dirty="0">
              <a:solidFill>
                <a:schemeClr val="bg1"/>
              </a:solidFill>
            </a:endParaRPr>
          </a:p>
        </p:txBody>
      </p:sp>
      <p:sp>
        <p:nvSpPr>
          <p:cNvPr id="5" name="Text Placeholder 4"/>
          <p:cNvSpPr>
            <a:spLocks noGrp="1"/>
          </p:cNvSpPr>
          <p:nvPr>
            <p:ph type="body" sz="quarter" idx="3"/>
          </p:nvPr>
        </p:nvSpPr>
        <p:spPr/>
        <p:txBody>
          <a:bodyPr/>
          <a:lstStyle/>
          <a:p>
            <a:r>
              <a:rPr lang="en-US" dirty="0"/>
              <a:t>After School Procedures </a:t>
            </a:r>
          </a:p>
        </p:txBody>
      </p:sp>
      <p:sp>
        <p:nvSpPr>
          <p:cNvPr id="6" name="Content Placeholder 5"/>
          <p:cNvSpPr>
            <a:spLocks noGrp="1"/>
          </p:cNvSpPr>
          <p:nvPr>
            <p:ph sz="quarter" idx="4"/>
          </p:nvPr>
        </p:nvSpPr>
        <p:spPr/>
        <p:txBody>
          <a:bodyPr>
            <a:normAutofit fontScale="92500" lnSpcReduction="20000"/>
          </a:bodyPr>
          <a:lstStyle/>
          <a:p>
            <a:r>
              <a:rPr lang="en-US" sz="1400" dirty="0">
                <a:solidFill>
                  <a:schemeClr val="bg1"/>
                </a:solidFill>
              </a:rPr>
              <a:t>Max enrollment will be 90 (15 from each grade) scholars total , first come first serve.  </a:t>
            </a:r>
          </a:p>
          <a:p>
            <a:r>
              <a:rPr lang="en-US" sz="1400" dirty="0">
                <a:solidFill>
                  <a:schemeClr val="bg1"/>
                </a:solidFill>
              </a:rPr>
              <a:t>Enrolled AS scholars will be listed on homerooms’ dismissal sheets. </a:t>
            </a:r>
          </a:p>
          <a:p>
            <a:r>
              <a:rPr lang="en-US" sz="1400" dirty="0">
                <a:solidFill>
                  <a:schemeClr val="bg1"/>
                </a:solidFill>
              </a:rPr>
              <a:t>Scholars will transition into after-school  programming at 3:50pm (AS  staff will  transition scholars from classrooms to designated AS classrooms).</a:t>
            </a:r>
          </a:p>
          <a:p>
            <a:r>
              <a:rPr lang="en-US" sz="1400" dirty="0">
                <a:solidFill>
                  <a:schemeClr val="bg1"/>
                </a:solidFill>
              </a:rPr>
              <a:t>Supper will be provided to AS scholars  in classrooms. </a:t>
            </a:r>
          </a:p>
          <a:p>
            <a:r>
              <a:rPr lang="en-US" sz="1400" dirty="0">
                <a:solidFill>
                  <a:schemeClr val="bg1"/>
                </a:solidFill>
              </a:rPr>
              <a:t>As they enter scholars will be given hand sanitizer to clean and disinfect their hands and then allowed to enjoy meal. </a:t>
            </a:r>
          </a:p>
          <a:p>
            <a:r>
              <a:rPr lang="en-US" sz="1400" dirty="0">
                <a:solidFill>
                  <a:schemeClr val="bg1"/>
                </a:solidFill>
              </a:rPr>
              <a:t>Following the consumption of their meals, one by one scholars will be allowed to dispose of their trash and their desk will be wiped down and disinfected. </a:t>
            </a:r>
          </a:p>
          <a:p>
            <a:r>
              <a:rPr lang="en-US" sz="1400" dirty="0">
                <a:solidFill>
                  <a:schemeClr val="bg1"/>
                </a:solidFill>
              </a:rPr>
              <a:t>Again, all scholars will clean hands using an alcohol-based hand sanitizer containing 60% or more alcohol.</a:t>
            </a:r>
          </a:p>
          <a:p>
            <a:r>
              <a:rPr lang="en-US" sz="1400" dirty="0">
                <a:solidFill>
                  <a:schemeClr val="bg1"/>
                </a:solidFill>
              </a:rPr>
              <a:t>Scholars will then transition in the AS </a:t>
            </a:r>
            <a:r>
              <a:rPr lang="en-US" sz="1400" dirty="0" err="1">
                <a:solidFill>
                  <a:schemeClr val="bg1"/>
                </a:solidFill>
              </a:rPr>
              <a:t>activties</a:t>
            </a:r>
            <a:r>
              <a:rPr lang="en-US" sz="1400" dirty="0">
                <a:solidFill>
                  <a:schemeClr val="bg1"/>
                </a:solidFill>
              </a:rPr>
              <a:t>. </a:t>
            </a:r>
          </a:p>
          <a:p>
            <a:endParaRPr lang="en-US" sz="1400" dirty="0">
              <a:solidFill>
                <a:schemeClr val="bg1"/>
              </a:solidFill>
            </a:endParaRPr>
          </a:p>
          <a:p>
            <a:endParaRPr lang="en-US" sz="1400" dirty="0">
              <a:solidFill>
                <a:schemeClr val="bg1"/>
              </a:solidFill>
            </a:endParaRPr>
          </a:p>
        </p:txBody>
      </p:sp>
    </p:spTree>
    <p:extLst>
      <p:ext uri="{BB962C8B-B14F-4D97-AF65-F5344CB8AC3E}">
        <p14:creationId xmlns:p14="http://schemas.microsoft.com/office/powerpoint/2010/main" val="2751281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ln w="76200" cmpd="sng">
            <a:solidFill>
              <a:schemeClr val="bg1"/>
            </a:solidFill>
            <a:prstDash val="lgDash"/>
          </a:ln>
        </p:spPr>
        <p:txBody>
          <a:bodyPr/>
          <a:lstStyle/>
          <a:p>
            <a:r>
              <a:rPr lang="en-US" dirty="0"/>
              <a:t>More Information</a:t>
            </a:r>
          </a:p>
        </p:txBody>
      </p:sp>
      <p:sp>
        <p:nvSpPr>
          <p:cNvPr id="7" name="Content Placeholder 6"/>
          <p:cNvSpPr>
            <a:spLocks noGrp="1"/>
          </p:cNvSpPr>
          <p:nvPr>
            <p:ph idx="1"/>
          </p:nvPr>
        </p:nvSpPr>
        <p:spPr/>
        <p:txBody>
          <a:bodyPr/>
          <a:lstStyle/>
          <a:p>
            <a:pPr marL="0" indent="0" algn="ctr">
              <a:buNone/>
            </a:pPr>
            <a:r>
              <a:rPr lang="en-US" dirty="0">
                <a:solidFill>
                  <a:schemeClr val="bg1"/>
                </a:solidFill>
              </a:rPr>
              <a:t>For more information concerning this plan, please reach out to Karen Mclean @ </a:t>
            </a:r>
            <a:r>
              <a:rPr lang="en-US" dirty="0">
                <a:solidFill>
                  <a:schemeClr val="bg1"/>
                </a:solidFill>
                <a:hlinkClick r:id="rId2"/>
              </a:rPr>
              <a:t>kmclean@brighterchoice.org</a:t>
            </a:r>
            <a:r>
              <a:rPr lang="en-US" dirty="0">
                <a:solidFill>
                  <a:schemeClr val="bg1"/>
                </a:solidFill>
              </a:rPr>
              <a:t> </a:t>
            </a:r>
          </a:p>
        </p:txBody>
      </p:sp>
      <p:pic>
        <p:nvPicPr>
          <p:cNvPr id="1026" name="Picture 2" descr="C:\Users\kmclean\Pictures\Logo\Boys logo.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61290" y="3581400"/>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96745" y="5410200"/>
            <a:ext cx="3539836" cy="646331"/>
          </a:xfrm>
          <a:prstGeom prst="rect">
            <a:avLst/>
          </a:prstGeom>
          <a:noFill/>
        </p:spPr>
        <p:txBody>
          <a:bodyPr wrap="square" rtlCol="0">
            <a:spAutoFit/>
          </a:bodyPr>
          <a:lstStyle/>
          <a:p>
            <a:r>
              <a:rPr lang="en-US" b="1" dirty="0">
                <a:solidFill>
                  <a:schemeClr val="bg1"/>
                </a:solidFill>
                <a:latin typeface="Arial Black" panose="020B0A04020102020204" pitchFamily="34" charset="0"/>
              </a:rPr>
              <a:t>www.brighterchoice.org </a:t>
            </a:r>
          </a:p>
          <a:p>
            <a:endParaRPr lang="en-US" b="1" dirty="0">
              <a:solidFill>
                <a:schemeClr val="bg1"/>
              </a:solidFill>
              <a:latin typeface="Arial Black" panose="020B0A04020102020204" pitchFamily="34" charset="0"/>
            </a:endParaRPr>
          </a:p>
        </p:txBody>
      </p:sp>
      <p:pic>
        <p:nvPicPr>
          <p:cNvPr id="3" name="Picture 2" descr="New Instagram logo vector (black and white) free download – Logopik | Instagram  logo, New instagram logo, Instagram white"/>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795168" y="5128400"/>
            <a:ext cx="1104900" cy="84182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1028" name="Picture 4" descr="Government websites best Amazon, Google in user satisfaction | CIO"/>
          <p:cNvPicPr>
            <a:picLocks noChangeAspect="1" noChangeArrowheads="1"/>
          </p:cNvPicPr>
          <p:nvPr/>
        </p:nvPicPr>
        <p:blipFill>
          <a:blip r:embed="rId5" cstate="print">
            <a:clrChange>
              <a:clrFrom>
                <a:srgbClr val="647FB4"/>
              </a:clrFrom>
              <a:clrTo>
                <a:srgbClr val="647FB4">
                  <a:alpha val="0"/>
                </a:srgbClr>
              </a:clrTo>
            </a:clrChange>
            <a:extLst>
              <a:ext uri="{28A0092B-C50C-407E-A947-70E740481C1C}">
                <a14:useLocalDpi xmlns:a14="http://schemas.microsoft.com/office/drawing/2010/main" val="0"/>
              </a:ext>
            </a:extLst>
          </a:blip>
          <a:srcRect/>
          <a:stretch>
            <a:fillRect/>
          </a:stretch>
        </p:blipFill>
        <p:spPr bwMode="auto">
          <a:xfrm rot="10800000" flipH="1" flipV="1">
            <a:off x="69273" y="5159286"/>
            <a:ext cx="1143000" cy="78005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61018" y="5410200"/>
            <a:ext cx="2514600" cy="646331"/>
          </a:xfrm>
          <a:prstGeom prst="rect">
            <a:avLst/>
          </a:prstGeom>
          <a:noFill/>
        </p:spPr>
        <p:txBody>
          <a:bodyPr wrap="square" rtlCol="0">
            <a:spAutoFit/>
          </a:bodyPr>
          <a:lstStyle/>
          <a:p>
            <a:r>
              <a:rPr lang="en-US" b="1" dirty="0">
                <a:solidFill>
                  <a:schemeClr val="bg1"/>
                </a:solidFill>
                <a:latin typeface="Arial Black" panose="020B0A04020102020204" pitchFamily="34" charset="0"/>
              </a:rPr>
              <a:t>@</a:t>
            </a:r>
            <a:r>
              <a:rPr lang="en-US" b="1" dirty="0" err="1">
                <a:solidFill>
                  <a:schemeClr val="bg1"/>
                </a:solidFill>
                <a:latin typeface="Arial Black" panose="020B0A04020102020204" pitchFamily="34" charset="0"/>
              </a:rPr>
              <a:t>bccsboys</a:t>
            </a:r>
            <a:r>
              <a:rPr lang="en-US" b="1" dirty="0">
                <a:solidFill>
                  <a:schemeClr val="bg1"/>
                </a:solidFill>
                <a:latin typeface="Arial Black" panose="020B0A04020102020204" pitchFamily="34" charset="0"/>
              </a:rPr>
              <a:t> </a:t>
            </a:r>
          </a:p>
          <a:p>
            <a:endParaRPr lang="en-US"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31571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3" name="Text Placeholder 2"/>
          <p:cNvSpPr>
            <a:spLocks noGrp="1"/>
          </p:cNvSpPr>
          <p:nvPr>
            <p:ph type="body" idx="1"/>
          </p:nvPr>
        </p:nvSpPr>
        <p:spPr/>
        <p:txBody>
          <a:bodyPr/>
          <a:lstStyle/>
          <a:p>
            <a:r>
              <a:rPr lang="en-US" dirty="0"/>
              <a:t>Understanding Coronavirus</a:t>
            </a:r>
          </a:p>
        </p:txBody>
      </p:sp>
      <p:sp>
        <p:nvSpPr>
          <p:cNvPr id="4" name="Content Placeholder 3"/>
          <p:cNvSpPr>
            <a:spLocks noGrp="1"/>
          </p:cNvSpPr>
          <p:nvPr>
            <p:ph sz="half" idx="2"/>
          </p:nvPr>
        </p:nvSpPr>
        <p:spPr/>
        <p:txBody>
          <a:bodyPr>
            <a:normAutofit/>
          </a:bodyPr>
          <a:lstStyle/>
          <a:p>
            <a:r>
              <a:rPr lang="en-US" sz="1400" dirty="0">
                <a:solidFill>
                  <a:schemeClr val="bg1"/>
                </a:solidFill>
              </a:rPr>
              <a:t>2021 staff professional development will include sessions that will instruct and teach staff about the coronavirus, its symptoms,  treatment and mandatory preventative practices that would be reinforced daily at BCCS-Boys.  </a:t>
            </a:r>
          </a:p>
          <a:p>
            <a:r>
              <a:rPr lang="en-US" sz="1400" dirty="0">
                <a:solidFill>
                  <a:schemeClr val="bg1"/>
                </a:solidFill>
              </a:rPr>
              <a:t>During the first week of school, lessons will instruct and teach scholars about the coronavirus, it’s symptoms,  treatment and mandatory preventative practices that would be reinforced daily at BCCS-Boys. </a:t>
            </a:r>
          </a:p>
        </p:txBody>
      </p:sp>
      <p:sp>
        <p:nvSpPr>
          <p:cNvPr id="5" name="Text Placeholder 4"/>
          <p:cNvSpPr>
            <a:spLocks noGrp="1"/>
          </p:cNvSpPr>
          <p:nvPr>
            <p:ph type="body" sz="quarter" idx="3"/>
          </p:nvPr>
        </p:nvSpPr>
        <p:spPr/>
        <p:txBody>
          <a:bodyPr/>
          <a:lstStyle/>
          <a:p>
            <a:r>
              <a:rPr lang="en-US" dirty="0"/>
              <a:t>Health Checks</a:t>
            </a:r>
          </a:p>
        </p:txBody>
      </p:sp>
      <p:sp>
        <p:nvSpPr>
          <p:cNvPr id="6" name="Content Placeholder 5"/>
          <p:cNvSpPr>
            <a:spLocks noGrp="1"/>
          </p:cNvSpPr>
          <p:nvPr>
            <p:ph sz="quarter" idx="4"/>
          </p:nvPr>
        </p:nvSpPr>
        <p:spPr/>
        <p:txBody>
          <a:bodyPr>
            <a:noAutofit/>
          </a:bodyPr>
          <a:lstStyle/>
          <a:p>
            <a:r>
              <a:rPr lang="en-US" sz="1400" dirty="0">
                <a:solidFill>
                  <a:schemeClr val="bg1"/>
                </a:solidFill>
              </a:rPr>
              <a:t>All BCCS-B staff will be required to take their temperature at home. If  there’s a temperature of 100 degrees, they will be asked to remain at home.</a:t>
            </a:r>
          </a:p>
          <a:p>
            <a:r>
              <a:rPr lang="en-US" sz="1400" dirty="0">
                <a:solidFill>
                  <a:schemeClr val="bg1"/>
                </a:solidFill>
              </a:rPr>
              <a:t>All parents will be required to take the temperatures of their child at home. If  there’s a temperature of 100 degrees, they will be asked to keep their child  at home.</a:t>
            </a:r>
          </a:p>
          <a:p>
            <a:r>
              <a:rPr lang="en-US" sz="1400" dirty="0">
                <a:solidFill>
                  <a:schemeClr val="bg1"/>
                </a:solidFill>
              </a:rPr>
              <a:t>All scholars’ temperature will be checked before entering our school’s building. Scholars with temperate at or greater than 100 degrees will report to the isolation room and parent called to pick up scholar immediately. </a:t>
            </a:r>
          </a:p>
          <a:p>
            <a:endParaRPr lang="en-US" sz="1400" dirty="0">
              <a:solidFill>
                <a:schemeClr val="bg1"/>
              </a:solidFill>
            </a:endParaRPr>
          </a:p>
        </p:txBody>
      </p:sp>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509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933" y="228601"/>
            <a:ext cx="8229600" cy="1143000"/>
          </a:xfrm>
          <a:ln w="76200" cmpd="sng">
            <a:solidFill>
              <a:schemeClr val="bg1"/>
            </a:solidFill>
            <a:prstDash val="lgDash"/>
          </a:ln>
        </p:spPr>
        <p:txBody>
          <a:bodyPr/>
          <a:lstStyle/>
          <a:p>
            <a:r>
              <a:rPr lang="en-US" dirty="0"/>
              <a:t>Health and Safety Plan </a:t>
            </a:r>
          </a:p>
        </p:txBody>
      </p:sp>
      <p:sp>
        <p:nvSpPr>
          <p:cNvPr id="3" name="Text Placeholder 2"/>
          <p:cNvSpPr>
            <a:spLocks noGrp="1"/>
          </p:cNvSpPr>
          <p:nvPr>
            <p:ph type="body" idx="1"/>
          </p:nvPr>
        </p:nvSpPr>
        <p:spPr>
          <a:xfrm>
            <a:off x="2551906" y="732695"/>
            <a:ext cx="4040188" cy="639762"/>
          </a:xfrm>
        </p:spPr>
        <p:txBody>
          <a:bodyPr/>
          <a:lstStyle/>
          <a:p>
            <a:r>
              <a:rPr lang="en-US" dirty="0"/>
              <a:t>Management of ill persons</a:t>
            </a:r>
          </a:p>
        </p:txBody>
      </p:sp>
      <p:graphicFrame>
        <p:nvGraphicFramePr>
          <p:cNvPr id="14" name="Table 13">
            <a:extLst>
              <a:ext uri="{FF2B5EF4-FFF2-40B4-BE49-F238E27FC236}">
                <a16:creationId xmlns:a16="http://schemas.microsoft.com/office/drawing/2014/main" id="{7DB9B835-23CB-4C2F-8701-7F41825CBF26}"/>
              </a:ext>
            </a:extLst>
          </p:cNvPr>
          <p:cNvGraphicFramePr>
            <a:graphicFrameLocks noGrp="1"/>
          </p:cNvGraphicFramePr>
          <p:nvPr>
            <p:extLst>
              <p:ext uri="{D42A27DB-BD31-4B8C-83A1-F6EECF244321}">
                <p14:modId xmlns:p14="http://schemas.microsoft.com/office/powerpoint/2010/main" val="3701590273"/>
              </p:ext>
            </p:extLst>
          </p:nvPr>
        </p:nvGraphicFramePr>
        <p:xfrm>
          <a:off x="228600" y="1524001"/>
          <a:ext cx="8763000" cy="5353858"/>
        </p:xfrm>
        <a:graphic>
          <a:graphicData uri="http://schemas.openxmlformats.org/drawingml/2006/table">
            <a:tbl>
              <a:tblPr firstRow="1" firstCol="1" bandRow="1"/>
              <a:tblGrid>
                <a:gridCol w="2921000">
                  <a:extLst>
                    <a:ext uri="{9D8B030D-6E8A-4147-A177-3AD203B41FA5}">
                      <a16:colId xmlns:a16="http://schemas.microsoft.com/office/drawing/2014/main" val="1533311576"/>
                    </a:ext>
                  </a:extLst>
                </a:gridCol>
                <a:gridCol w="2921000">
                  <a:extLst>
                    <a:ext uri="{9D8B030D-6E8A-4147-A177-3AD203B41FA5}">
                      <a16:colId xmlns:a16="http://schemas.microsoft.com/office/drawing/2014/main" val="2696738422"/>
                    </a:ext>
                  </a:extLst>
                </a:gridCol>
                <a:gridCol w="2921000">
                  <a:extLst>
                    <a:ext uri="{9D8B030D-6E8A-4147-A177-3AD203B41FA5}">
                      <a16:colId xmlns:a16="http://schemas.microsoft.com/office/drawing/2014/main" val="1729520940"/>
                    </a:ext>
                  </a:extLst>
                </a:gridCol>
              </a:tblGrid>
              <a:tr h="189574">
                <a:tc>
                  <a:txBody>
                    <a:bodyPr/>
                    <a:lstStyle/>
                    <a:p>
                      <a:pPr marL="0" marR="0" algn="l">
                        <a:lnSpc>
                          <a:spcPct val="115000"/>
                        </a:lnSpc>
                        <a:spcBef>
                          <a:spcPts val="0"/>
                        </a:spcBef>
                        <a:spcAft>
                          <a:spcPts val="0"/>
                        </a:spcAft>
                      </a:pPr>
                      <a:r>
                        <a:rPr lang="en-US" sz="900" b="1">
                          <a:effectLst/>
                          <a:latin typeface="+mj-lt"/>
                          <a:ea typeface="Calibri" panose="020F0502020204030204" pitchFamily="34" charset="0"/>
                          <a:cs typeface="Times New Roman" panose="02020603050405020304" pitchFamily="18" charset="0"/>
                        </a:rPr>
                        <a:t>SITUATION </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l">
                        <a:lnSpc>
                          <a:spcPct val="115000"/>
                        </a:lnSpc>
                        <a:spcBef>
                          <a:spcPts val="0"/>
                        </a:spcBef>
                        <a:spcAft>
                          <a:spcPts val="0"/>
                        </a:spcAft>
                      </a:pPr>
                      <a:r>
                        <a:rPr lang="en-US" sz="900" b="1">
                          <a:effectLst/>
                          <a:latin typeface="+mj-lt"/>
                          <a:ea typeface="Calibri" panose="020F0502020204030204" pitchFamily="34" charset="0"/>
                          <a:cs typeface="Times New Roman" panose="02020603050405020304" pitchFamily="18" charset="0"/>
                        </a:rPr>
                        <a:t> </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l">
                        <a:lnSpc>
                          <a:spcPct val="115000"/>
                        </a:lnSpc>
                        <a:spcBef>
                          <a:spcPts val="0"/>
                        </a:spcBef>
                        <a:spcAft>
                          <a:spcPts val="0"/>
                        </a:spcAft>
                      </a:pPr>
                      <a:r>
                        <a:rPr lang="en-US" sz="900" b="1">
                          <a:solidFill>
                            <a:srgbClr val="000000"/>
                          </a:solidFill>
                          <a:effectLst/>
                          <a:latin typeface="+mj-lt"/>
                          <a:ea typeface="Calibri" panose="020F0502020204030204" pitchFamily="34" charset="0"/>
                          <a:cs typeface="Times New Roman" panose="02020603050405020304" pitchFamily="18" charset="0"/>
                        </a:rPr>
                        <a:t>RESULT </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80756750"/>
                  </a:ext>
                </a:extLst>
              </a:tr>
              <a:tr h="147340">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2003720"/>
                  </a:ext>
                </a:extLst>
              </a:tr>
              <a:tr h="510415">
                <a:tc>
                  <a:txBody>
                    <a:bodyPr/>
                    <a:lstStyle/>
                    <a:p>
                      <a:pPr marL="0" marR="0" algn="l">
                        <a:spcBef>
                          <a:spcPts val="0"/>
                        </a:spcBef>
                        <a:spcAft>
                          <a:spcPts val="900"/>
                        </a:spcAft>
                      </a:pPr>
                      <a:r>
                        <a:rPr lang="en-US" sz="900" b="1" dirty="0">
                          <a:solidFill>
                            <a:srgbClr val="FFFF00"/>
                          </a:solidFill>
                          <a:effectLst/>
                          <a:latin typeface="+mj-lt"/>
                          <a:ea typeface="Times New Roman" panose="02020603050405020304" pitchFamily="18" charset="0"/>
                          <a:cs typeface="Times New Roman" panose="02020603050405020304" pitchFamily="18" charset="0"/>
                        </a:rPr>
                        <a:t>No symptoms</a:t>
                      </a:r>
                      <a:endParaRPr lang="en-US" sz="900" dirty="0">
                        <a:solidFill>
                          <a:srgbClr val="FFFF00"/>
                        </a:solidFill>
                        <a:effectLst/>
                        <a:latin typeface="+mj-lt"/>
                        <a:ea typeface="Times New Roman" panose="02020603050405020304" pitchFamily="18" charset="0"/>
                        <a:cs typeface="Times New Roman" panose="02020603050405020304" pitchFamily="18" charset="0"/>
                      </a:endParaRPr>
                    </a:p>
                    <a:p>
                      <a:pPr marL="0" marR="0" algn="l">
                        <a:spcBef>
                          <a:spcPts val="0"/>
                        </a:spcBef>
                        <a:spcAft>
                          <a:spcPts val="900"/>
                        </a:spcAft>
                      </a:pPr>
                      <a:r>
                        <a:rPr lang="en-US" sz="900" dirty="0">
                          <a:solidFill>
                            <a:srgbClr val="444444"/>
                          </a:solidFill>
                          <a:effectLst/>
                          <a:latin typeface="+mj-lt"/>
                          <a:ea typeface="Times New Roman" panose="02020603050405020304" pitchFamily="18" charset="0"/>
                          <a:cs typeface="Times New Roman" panose="02020603050405020304" pitchFamily="18" charset="0"/>
                        </a:rPr>
                        <a:t>No COVID-19 diagnosis for student/staff or anyone in the home</a:t>
                      </a:r>
                      <a:endParaRPr lang="en-US" sz="900" dirty="0">
                        <a:effectLst/>
                        <a:latin typeface="+mj-lt"/>
                        <a:ea typeface="Times New Roman" panose="02020603050405020304" pitchFamily="18"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444444"/>
                          </a:solidFill>
                          <a:effectLst/>
                          <a:latin typeface="+mj-lt"/>
                          <a:ea typeface="Calibri" panose="020F0502020204030204" pitchFamily="34" charset="0"/>
                          <a:cs typeface="Times New Roman" panose="02020603050405020304" pitchFamily="18" charset="0"/>
                        </a:rPr>
                        <a:t>Regardless of</a:t>
                      </a:r>
                      <a:br>
                        <a:rPr lang="en-US" sz="900" b="1">
                          <a:solidFill>
                            <a:srgbClr val="444444"/>
                          </a:solidFill>
                          <a:effectLst/>
                          <a:latin typeface="+mj-lt"/>
                          <a:ea typeface="Calibri" panose="020F0502020204030204" pitchFamily="34" charset="0"/>
                          <a:cs typeface="Times New Roman" panose="02020603050405020304" pitchFamily="18" charset="0"/>
                        </a:rPr>
                      </a:br>
                      <a:r>
                        <a:rPr lang="en-US" sz="900" b="1">
                          <a:solidFill>
                            <a:srgbClr val="444444"/>
                          </a:solidFill>
                          <a:effectLst/>
                          <a:latin typeface="+mj-lt"/>
                          <a:ea typeface="Calibri" panose="020F0502020204030204" pitchFamily="34" charset="0"/>
                          <a:cs typeface="Times New Roman" panose="02020603050405020304" pitchFamily="18" charset="0"/>
                        </a:rPr>
                        <a:t>vaccination status</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900" b="1">
                          <a:solidFill>
                            <a:srgbClr val="000000"/>
                          </a:solidFill>
                          <a:effectLst/>
                          <a:latin typeface="+mj-lt"/>
                          <a:ea typeface="Calibri" panose="020F0502020204030204" pitchFamily="34" charset="0"/>
                          <a:cs typeface="Times New Roman" panose="02020603050405020304" pitchFamily="18" charset="0"/>
                        </a:rPr>
                        <a:t>CAN </a:t>
                      </a:r>
                      <a:endParaRPr lang="en-US" sz="900">
                        <a:effectLst/>
                        <a:latin typeface="+mj-lt"/>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900">
                          <a:solidFill>
                            <a:srgbClr val="000000"/>
                          </a:solidFill>
                          <a:effectLst/>
                          <a:latin typeface="+mj-lt"/>
                          <a:ea typeface="Calibri" panose="020F0502020204030204" pitchFamily="34" charset="0"/>
                          <a:cs typeface="Times New Roman" panose="02020603050405020304" pitchFamily="18" charset="0"/>
                        </a:rPr>
                        <a:t>go to school.</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306223279"/>
                  </a:ext>
                </a:extLst>
              </a:tr>
              <a:tr h="147340">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650918923"/>
                  </a:ext>
                </a:extLst>
              </a:tr>
              <a:tr h="1463191">
                <a:tc>
                  <a:txBody>
                    <a:bodyPr/>
                    <a:lstStyle/>
                    <a:p>
                      <a:pPr marL="0" marR="0" algn="l">
                        <a:lnSpc>
                          <a:spcPct val="115000"/>
                        </a:lnSpc>
                        <a:spcBef>
                          <a:spcPts val="0"/>
                        </a:spcBef>
                        <a:spcAft>
                          <a:spcPts val="900"/>
                        </a:spcAft>
                      </a:pPr>
                      <a:r>
                        <a:rPr lang="en-US" sz="900" b="0" dirty="0">
                          <a:solidFill>
                            <a:srgbClr val="FFFF00"/>
                          </a:solidFill>
                          <a:effectLst/>
                          <a:latin typeface="+mj-lt"/>
                          <a:ea typeface="Times New Roman" panose="02020603050405020304" pitchFamily="18" charset="0"/>
                          <a:cs typeface="Times New Roman" panose="02020603050405020304" pitchFamily="18" charset="0"/>
                        </a:rPr>
                        <a:t>Symptomatic: Feeling sick or unwell in any way </a:t>
                      </a:r>
                      <a:endParaRPr lang="en-US" sz="900" b="0" dirty="0">
                        <a:solidFill>
                          <a:srgbClr val="FFFF00"/>
                        </a:solidFill>
                        <a:effectLst/>
                        <a:latin typeface="+mj-lt"/>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900" dirty="0">
                          <a:solidFill>
                            <a:srgbClr val="444444"/>
                          </a:solidFill>
                          <a:effectLst/>
                          <a:latin typeface="+mj-lt"/>
                          <a:ea typeface="Times New Roman" panose="02020603050405020304" pitchFamily="18" charset="0"/>
                          <a:cs typeface="Times New Roman" panose="02020603050405020304" pitchFamily="18" charset="0"/>
                        </a:rPr>
                        <a:t>Fever, fatigue/tiredness, muscle/body aches or pains, congestion, cough, runny nose, shortness of breath/difficulty breathing, nausea/vomiting or diarrhea, headache, loss of taste or smell, rash</a:t>
                      </a:r>
                      <a:endParaRPr lang="en-US" sz="900" dirty="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444444"/>
                          </a:solidFill>
                          <a:effectLst/>
                          <a:latin typeface="+mj-lt"/>
                          <a:ea typeface="Calibri" panose="020F0502020204030204" pitchFamily="34" charset="0"/>
                          <a:cs typeface="Times New Roman" panose="02020603050405020304" pitchFamily="18" charset="0"/>
                        </a:rPr>
                        <a:t>Regardless of</a:t>
                      </a:r>
                      <a:br>
                        <a:rPr lang="en-US" sz="900" b="1">
                          <a:solidFill>
                            <a:srgbClr val="444444"/>
                          </a:solidFill>
                          <a:effectLst/>
                          <a:latin typeface="+mj-lt"/>
                          <a:ea typeface="Calibri" panose="020F0502020204030204" pitchFamily="34" charset="0"/>
                          <a:cs typeface="Times New Roman" panose="02020603050405020304" pitchFamily="18" charset="0"/>
                        </a:rPr>
                      </a:br>
                      <a:r>
                        <a:rPr lang="en-US" sz="900" b="1">
                          <a:solidFill>
                            <a:srgbClr val="444444"/>
                          </a:solidFill>
                          <a:effectLst/>
                          <a:latin typeface="+mj-lt"/>
                          <a:ea typeface="Calibri" panose="020F0502020204030204" pitchFamily="34" charset="0"/>
                          <a:cs typeface="Times New Roman" panose="02020603050405020304" pitchFamily="18" charset="0"/>
                        </a:rPr>
                        <a:t>vaccination status</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900"/>
                        </a:spcAft>
                      </a:pPr>
                      <a:r>
                        <a:rPr lang="en-US" sz="900" b="1">
                          <a:solidFill>
                            <a:srgbClr val="000000"/>
                          </a:solidFill>
                          <a:effectLst/>
                          <a:latin typeface="+mj-lt"/>
                          <a:ea typeface="Times New Roman" panose="02020603050405020304" pitchFamily="18" charset="0"/>
                          <a:cs typeface="Times New Roman" panose="02020603050405020304" pitchFamily="18" charset="0"/>
                        </a:rPr>
                        <a:t>CANNOT </a:t>
                      </a:r>
                      <a:br>
                        <a:rPr lang="en-US" sz="900" b="1">
                          <a:solidFill>
                            <a:srgbClr val="000000"/>
                          </a:solidFill>
                          <a:effectLst/>
                          <a:latin typeface="+mj-lt"/>
                          <a:ea typeface="Times New Roman" panose="02020603050405020304" pitchFamily="18" charset="0"/>
                          <a:cs typeface="Times New Roman" panose="02020603050405020304" pitchFamily="18" charset="0"/>
                        </a:rPr>
                      </a:br>
                      <a:r>
                        <a:rPr lang="en-US" sz="900" b="1">
                          <a:solidFill>
                            <a:srgbClr val="000000"/>
                          </a:solidFill>
                          <a:effectLst/>
                          <a:latin typeface="+mj-lt"/>
                          <a:ea typeface="Times New Roman" panose="02020603050405020304" pitchFamily="18" charset="0"/>
                          <a:cs typeface="Times New Roman" panose="02020603050405020304" pitchFamily="18" charset="0"/>
                        </a:rPr>
                        <a:t>go to school</a:t>
                      </a:r>
                      <a:endParaRPr lang="en-US" sz="900">
                        <a:effectLst/>
                        <a:latin typeface="+mj-lt"/>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Can go to school with 2 negative at home rapid test given 24 hours apart and symptoms resolution.</a:t>
                      </a:r>
                      <a:endParaRPr lang="en-US" sz="900">
                        <a:effectLst/>
                        <a:latin typeface="+mj-lt"/>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OR</a:t>
                      </a:r>
                      <a:endParaRPr lang="en-US" sz="900">
                        <a:effectLst/>
                        <a:latin typeface="+mj-lt"/>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Can go to school after a 5-day quarantine and return on the 6</a:t>
                      </a:r>
                      <a:r>
                        <a:rPr lang="en-US" sz="900" baseline="30000">
                          <a:solidFill>
                            <a:srgbClr val="000000"/>
                          </a:solidFill>
                          <a:effectLst/>
                          <a:latin typeface="+mj-lt"/>
                          <a:ea typeface="Times New Roman" panose="02020603050405020304" pitchFamily="18" charset="0"/>
                          <a:cs typeface="Times New Roman" panose="02020603050405020304" pitchFamily="18" charset="0"/>
                        </a:rPr>
                        <a:t>th</a:t>
                      </a:r>
                      <a:r>
                        <a:rPr lang="en-US" sz="900">
                          <a:solidFill>
                            <a:srgbClr val="000000"/>
                          </a:solidFill>
                          <a:effectLst/>
                          <a:latin typeface="+mj-lt"/>
                          <a:ea typeface="Times New Roman" panose="02020603050405020304" pitchFamily="18" charset="0"/>
                          <a:cs typeface="Times New Roman" panose="02020603050405020304" pitchFamily="18" charset="0"/>
                        </a:rPr>
                        <a:t> day, displaying NO COVID symptoms. MUST wear a well-fitting mask. If on the 6</a:t>
                      </a:r>
                      <a:r>
                        <a:rPr lang="en-US" sz="900" baseline="30000">
                          <a:solidFill>
                            <a:srgbClr val="000000"/>
                          </a:solidFill>
                          <a:effectLst/>
                          <a:latin typeface="+mj-lt"/>
                          <a:ea typeface="Times New Roman" panose="02020603050405020304" pitchFamily="18" charset="0"/>
                          <a:cs typeface="Times New Roman" panose="02020603050405020304" pitchFamily="18" charset="0"/>
                        </a:rPr>
                        <a:t>th</a:t>
                      </a:r>
                      <a:r>
                        <a:rPr lang="en-US" sz="900">
                          <a:solidFill>
                            <a:srgbClr val="000000"/>
                          </a:solidFill>
                          <a:effectLst/>
                          <a:latin typeface="+mj-lt"/>
                          <a:ea typeface="Times New Roman" panose="02020603050405020304" pitchFamily="18" charset="0"/>
                          <a:cs typeface="Times New Roman" panose="02020603050405020304" pitchFamily="18" charset="0"/>
                        </a:rPr>
                        <a:t> day still symptomatic, continued quarantine until asymptomatic up to 10 days. </a:t>
                      </a:r>
                      <a:endParaRPr lang="en-US" sz="900">
                        <a:effectLst/>
                        <a:latin typeface="+mj-lt"/>
                        <a:ea typeface="Times New Roman" panose="02020603050405020304" pitchFamily="18"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876105474"/>
                  </a:ext>
                </a:extLst>
              </a:tr>
              <a:tr h="147340">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dirty="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71881318"/>
                  </a:ext>
                </a:extLst>
              </a:tr>
              <a:tr h="1054859">
                <a:tc>
                  <a:txBody>
                    <a:bodyPr/>
                    <a:lstStyle/>
                    <a:p>
                      <a:pPr marL="0" marR="0" algn="l">
                        <a:lnSpc>
                          <a:spcPct val="115000"/>
                        </a:lnSpc>
                        <a:spcBef>
                          <a:spcPts val="0"/>
                        </a:spcBef>
                        <a:spcAft>
                          <a:spcPts val="0"/>
                        </a:spcAft>
                      </a:pPr>
                      <a:r>
                        <a:rPr lang="en-US" sz="900" b="1" dirty="0">
                          <a:solidFill>
                            <a:srgbClr val="FFFF00"/>
                          </a:solidFill>
                          <a:effectLst/>
                          <a:latin typeface="+mj-lt"/>
                          <a:ea typeface="Calibri" panose="020F0502020204030204" pitchFamily="34" charset="0"/>
                          <a:cs typeface="Times New Roman" panose="02020603050405020304" pitchFamily="18" charset="0"/>
                        </a:rPr>
                        <a:t>Tested positive for COVID-19; Regardless if symptomatic or not</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444444"/>
                          </a:solidFill>
                          <a:effectLst/>
                          <a:latin typeface="+mj-lt"/>
                          <a:ea typeface="Calibri" panose="020F0502020204030204" pitchFamily="34" charset="0"/>
                          <a:cs typeface="Times New Roman" panose="02020603050405020304" pitchFamily="18" charset="0"/>
                        </a:rPr>
                        <a:t>Regardless of</a:t>
                      </a:r>
                      <a:br>
                        <a:rPr lang="en-US" sz="900" b="1">
                          <a:solidFill>
                            <a:srgbClr val="444444"/>
                          </a:solidFill>
                          <a:effectLst/>
                          <a:latin typeface="+mj-lt"/>
                          <a:ea typeface="Calibri" panose="020F0502020204030204" pitchFamily="34" charset="0"/>
                          <a:cs typeface="Times New Roman" panose="02020603050405020304" pitchFamily="18" charset="0"/>
                        </a:rPr>
                      </a:br>
                      <a:r>
                        <a:rPr lang="en-US" sz="900" b="1">
                          <a:solidFill>
                            <a:srgbClr val="444444"/>
                          </a:solidFill>
                          <a:effectLst/>
                          <a:latin typeface="+mj-lt"/>
                          <a:ea typeface="Calibri" panose="020F0502020204030204" pitchFamily="34" charset="0"/>
                          <a:cs typeface="Times New Roman" panose="02020603050405020304" pitchFamily="18" charset="0"/>
                        </a:rPr>
                        <a:t>vaccination status</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900"/>
                        </a:spcAft>
                      </a:pPr>
                      <a:r>
                        <a:rPr lang="en-US" sz="900" b="1">
                          <a:solidFill>
                            <a:srgbClr val="000000"/>
                          </a:solidFill>
                          <a:effectLst/>
                          <a:latin typeface="+mj-lt"/>
                          <a:ea typeface="Times New Roman" panose="02020603050405020304" pitchFamily="18" charset="0"/>
                          <a:cs typeface="Times New Roman" panose="02020603050405020304" pitchFamily="18" charset="0"/>
                        </a:rPr>
                        <a:t>CANNOT </a:t>
                      </a:r>
                      <a:br>
                        <a:rPr lang="en-US" sz="900" b="1">
                          <a:solidFill>
                            <a:srgbClr val="000000"/>
                          </a:solidFill>
                          <a:effectLst/>
                          <a:latin typeface="+mj-lt"/>
                          <a:ea typeface="Times New Roman" panose="02020603050405020304" pitchFamily="18" charset="0"/>
                          <a:cs typeface="Times New Roman" panose="02020603050405020304" pitchFamily="18" charset="0"/>
                        </a:rPr>
                      </a:br>
                      <a:r>
                        <a:rPr lang="en-US" sz="900" b="1">
                          <a:solidFill>
                            <a:srgbClr val="000000"/>
                          </a:solidFill>
                          <a:effectLst/>
                          <a:latin typeface="+mj-lt"/>
                          <a:ea typeface="Times New Roman" panose="02020603050405020304" pitchFamily="18" charset="0"/>
                          <a:cs typeface="Times New Roman" panose="02020603050405020304" pitchFamily="18" charset="0"/>
                        </a:rPr>
                        <a:t>go to school</a:t>
                      </a:r>
                      <a:endParaRPr lang="en-US" sz="900">
                        <a:effectLst/>
                        <a:latin typeface="+mj-lt"/>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Can go to school after a 5-day isolation and return on the 6</a:t>
                      </a:r>
                      <a:r>
                        <a:rPr lang="en-US" sz="900" baseline="30000">
                          <a:solidFill>
                            <a:srgbClr val="000000"/>
                          </a:solidFill>
                          <a:effectLst/>
                          <a:latin typeface="+mj-lt"/>
                          <a:ea typeface="Times New Roman" panose="02020603050405020304" pitchFamily="18" charset="0"/>
                          <a:cs typeface="Times New Roman" panose="02020603050405020304" pitchFamily="18" charset="0"/>
                        </a:rPr>
                        <a:t>th</a:t>
                      </a:r>
                      <a:r>
                        <a:rPr lang="en-US" sz="900">
                          <a:solidFill>
                            <a:srgbClr val="000000"/>
                          </a:solidFill>
                          <a:effectLst/>
                          <a:latin typeface="+mj-lt"/>
                          <a:ea typeface="Times New Roman" panose="02020603050405020304" pitchFamily="18" charset="0"/>
                          <a:cs typeface="Times New Roman" panose="02020603050405020304" pitchFamily="18" charset="0"/>
                        </a:rPr>
                        <a:t> day, displaying NO COVID symptoms. MUST wear a well-fitting mask. If on the 6</a:t>
                      </a:r>
                      <a:r>
                        <a:rPr lang="en-US" sz="900" baseline="30000">
                          <a:solidFill>
                            <a:srgbClr val="000000"/>
                          </a:solidFill>
                          <a:effectLst/>
                          <a:latin typeface="+mj-lt"/>
                          <a:ea typeface="Times New Roman" panose="02020603050405020304" pitchFamily="18" charset="0"/>
                          <a:cs typeface="Times New Roman" panose="02020603050405020304" pitchFamily="18" charset="0"/>
                        </a:rPr>
                        <a:t>th</a:t>
                      </a:r>
                      <a:r>
                        <a:rPr lang="en-US" sz="900">
                          <a:solidFill>
                            <a:srgbClr val="000000"/>
                          </a:solidFill>
                          <a:effectLst/>
                          <a:latin typeface="+mj-lt"/>
                          <a:ea typeface="Times New Roman" panose="02020603050405020304" pitchFamily="18" charset="0"/>
                          <a:cs typeface="Times New Roman" panose="02020603050405020304" pitchFamily="18" charset="0"/>
                        </a:rPr>
                        <a:t> day still symptomatic, continued isolation until asymptomatic up to 10 days. </a:t>
                      </a:r>
                      <a:endParaRPr lang="en-US" sz="900">
                        <a:effectLst/>
                        <a:latin typeface="+mj-lt"/>
                        <a:ea typeface="Times New Roman" panose="02020603050405020304" pitchFamily="18"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269543101"/>
                  </a:ext>
                </a:extLst>
              </a:tr>
              <a:tr h="147340">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lnSpc>
                          <a:spcPct val="115000"/>
                        </a:lnSpc>
                        <a:spcBef>
                          <a:spcPts val="0"/>
                        </a:spcBef>
                        <a:spcAft>
                          <a:spcPts val="0"/>
                        </a:spcAft>
                      </a:pPr>
                      <a:r>
                        <a:rPr lang="en-US" sz="90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51579826"/>
                  </a:ext>
                </a:extLst>
              </a:tr>
              <a:tr h="471743">
                <a:tc rowSpan="2">
                  <a:txBody>
                    <a:bodyPr/>
                    <a:lstStyle/>
                    <a:p>
                      <a:pPr marL="0" marR="0" algn="l">
                        <a:spcBef>
                          <a:spcPts val="0"/>
                        </a:spcBef>
                        <a:spcAft>
                          <a:spcPts val="900"/>
                        </a:spcAft>
                      </a:pPr>
                      <a:r>
                        <a:rPr lang="en-US" sz="900" b="1" dirty="0">
                          <a:solidFill>
                            <a:srgbClr val="FFFF00"/>
                          </a:solidFill>
                          <a:effectLst/>
                          <a:latin typeface="+mj-lt"/>
                          <a:ea typeface="Times New Roman" panose="02020603050405020304" pitchFamily="18" charset="0"/>
                          <a:cs typeface="Times New Roman" panose="02020603050405020304" pitchFamily="18" charset="0"/>
                        </a:rPr>
                        <a:t>Direct contact with a COVID-19 positive individual </a:t>
                      </a:r>
                    </a:p>
                    <a:p>
                      <a:pPr marL="0" marR="0" algn="l">
                        <a:spcBef>
                          <a:spcPts val="0"/>
                        </a:spcBef>
                        <a:spcAft>
                          <a:spcPts val="0"/>
                        </a:spcAft>
                      </a:pPr>
                      <a:r>
                        <a:rPr lang="en-US" sz="900" dirty="0">
                          <a:solidFill>
                            <a:srgbClr val="444444"/>
                          </a:solidFill>
                          <a:effectLst/>
                          <a:latin typeface="+mj-lt"/>
                          <a:ea typeface="Times New Roman" panose="02020603050405020304" pitchFamily="18" charset="0"/>
                          <a:cs typeface="Times New Roman" panose="02020603050405020304" pitchFamily="18" charset="0"/>
                        </a:rPr>
                        <a:t>Including if there are no symptoms</a:t>
                      </a:r>
                      <a:endParaRPr lang="en-US" sz="900" dirty="0">
                        <a:effectLst/>
                        <a:latin typeface="+mj-lt"/>
                        <a:ea typeface="Times New Roman" panose="02020603050405020304" pitchFamily="18" charset="0"/>
                        <a:cs typeface="Times New Roman" panose="02020603050405020304" pitchFamily="18" charset="0"/>
                      </a:endParaRPr>
                    </a:p>
                    <a:p>
                      <a:pPr marL="0" marR="0" algn="l">
                        <a:lnSpc>
                          <a:spcPct val="115000"/>
                        </a:lnSpc>
                        <a:spcBef>
                          <a:spcPts val="0"/>
                        </a:spcBef>
                        <a:spcAft>
                          <a:spcPts val="0"/>
                        </a:spcAft>
                      </a:pPr>
                      <a:r>
                        <a:rPr lang="en-US" sz="900" dirty="0">
                          <a:effectLst/>
                          <a:latin typeface="+mj-lt"/>
                          <a:ea typeface="Calibri" panose="020F0502020204030204" pitchFamily="34" charset="0"/>
                          <a:cs typeface="Times New Roman" panose="02020603050405020304" pitchFamily="18" charset="0"/>
                        </a:rPr>
                        <a:t> </a:t>
                      </a: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br>
                        <a:rPr lang="en-US" sz="900">
                          <a:solidFill>
                            <a:srgbClr val="444444"/>
                          </a:solidFill>
                          <a:effectLst/>
                          <a:latin typeface="+mj-lt"/>
                          <a:ea typeface="Calibri" panose="020F0502020204030204" pitchFamily="34" charset="0"/>
                          <a:cs typeface="Times New Roman" panose="02020603050405020304" pitchFamily="18" charset="0"/>
                        </a:rPr>
                      </a:br>
                      <a:r>
                        <a:rPr lang="en-US" sz="900" b="1">
                          <a:solidFill>
                            <a:srgbClr val="444444"/>
                          </a:solidFill>
                          <a:effectLst/>
                          <a:latin typeface="+mj-lt"/>
                          <a:ea typeface="Calibri" panose="020F0502020204030204" pitchFamily="34" charset="0"/>
                          <a:cs typeface="Times New Roman" panose="02020603050405020304" pitchFamily="18" charset="0"/>
                        </a:rPr>
                        <a:t>Fully vaccinated</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900" b="1">
                          <a:solidFill>
                            <a:srgbClr val="000000"/>
                          </a:solidFill>
                          <a:effectLst/>
                          <a:latin typeface="+mj-lt"/>
                          <a:ea typeface="Calibri" panose="020F0502020204030204" pitchFamily="34" charset="0"/>
                          <a:cs typeface="Times New Roman" panose="02020603050405020304" pitchFamily="18" charset="0"/>
                        </a:rPr>
                        <a:t>CAN </a:t>
                      </a:r>
                      <a:endParaRPr lang="en-US" sz="900">
                        <a:effectLst/>
                        <a:latin typeface="+mj-lt"/>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900">
                          <a:solidFill>
                            <a:srgbClr val="000000"/>
                          </a:solidFill>
                          <a:effectLst/>
                          <a:latin typeface="+mj-lt"/>
                          <a:ea typeface="Calibri" panose="020F0502020204030204" pitchFamily="34" charset="0"/>
                          <a:cs typeface="Times New Roman" panose="02020603050405020304" pitchFamily="18" charset="0"/>
                        </a:rPr>
                        <a:t>go to school</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47182965"/>
                  </a:ext>
                </a:extLst>
              </a:tr>
              <a:tr h="1054859">
                <a:tc vMerge="1">
                  <a:txBody>
                    <a:bodyPr/>
                    <a:lstStyle/>
                    <a:p>
                      <a:endParaRPr lang="en-US"/>
                    </a:p>
                  </a:txBody>
                  <a:tcPr/>
                </a:tc>
                <a:tc>
                  <a:txBody>
                    <a:bodyPr/>
                    <a:lstStyle/>
                    <a:p>
                      <a:pPr marL="0" marR="0" algn="ctr">
                        <a:lnSpc>
                          <a:spcPct val="115000"/>
                        </a:lnSpc>
                        <a:spcBef>
                          <a:spcPts val="0"/>
                        </a:spcBef>
                        <a:spcAft>
                          <a:spcPts val="0"/>
                        </a:spcAft>
                      </a:pPr>
                      <a:br>
                        <a:rPr lang="en-US" sz="900">
                          <a:solidFill>
                            <a:srgbClr val="444444"/>
                          </a:solidFill>
                          <a:effectLst/>
                          <a:latin typeface="+mj-lt"/>
                          <a:ea typeface="Calibri" panose="020F0502020204030204" pitchFamily="34" charset="0"/>
                          <a:cs typeface="Times New Roman" panose="02020603050405020304" pitchFamily="18" charset="0"/>
                        </a:rPr>
                      </a:br>
                      <a:r>
                        <a:rPr lang="en-US" sz="900" b="1">
                          <a:solidFill>
                            <a:srgbClr val="444444"/>
                          </a:solidFill>
                          <a:effectLst/>
                          <a:latin typeface="+mj-lt"/>
                          <a:ea typeface="Calibri" panose="020F0502020204030204" pitchFamily="34" charset="0"/>
                          <a:cs typeface="Times New Roman" panose="02020603050405020304" pitchFamily="18" charset="0"/>
                        </a:rPr>
                        <a:t>Unvaccinated</a:t>
                      </a:r>
                      <a:endParaRPr lang="en-US" sz="900">
                        <a:effectLst/>
                        <a:latin typeface="+mj-lt"/>
                        <a:ea typeface="Calibri" panose="020F0502020204030204" pitchFamily="34"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900"/>
                        </a:spcAft>
                      </a:pPr>
                      <a:r>
                        <a:rPr lang="en-US" sz="900" b="1" dirty="0">
                          <a:solidFill>
                            <a:srgbClr val="000000"/>
                          </a:solidFill>
                          <a:effectLst/>
                          <a:latin typeface="+mj-lt"/>
                          <a:ea typeface="Times New Roman" panose="02020603050405020304" pitchFamily="18" charset="0"/>
                          <a:cs typeface="Times New Roman" panose="02020603050405020304" pitchFamily="18" charset="0"/>
                        </a:rPr>
                        <a:t>CANNOT </a:t>
                      </a:r>
                      <a:br>
                        <a:rPr lang="en-US" sz="900" b="1" dirty="0">
                          <a:solidFill>
                            <a:srgbClr val="000000"/>
                          </a:solidFill>
                          <a:effectLst/>
                          <a:latin typeface="+mj-lt"/>
                          <a:ea typeface="Times New Roman" panose="02020603050405020304" pitchFamily="18" charset="0"/>
                          <a:cs typeface="Times New Roman" panose="02020603050405020304" pitchFamily="18" charset="0"/>
                        </a:rPr>
                      </a:br>
                      <a:r>
                        <a:rPr lang="en-US" sz="900" b="1" dirty="0">
                          <a:solidFill>
                            <a:srgbClr val="000000"/>
                          </a:solidFill>
                          <a:effectLst/>
                          <a:latin typeface="+mj-lt"/>
                          <a:ea typeface="Times New Roman" panose="02020603050405020304" pitchFamily="18" charset="0"/>
                          <a:cs typeface="Times New Roman" panose="02020603050405020304" pitchFamily="18" charset="0"/>
                        </a:rPr>
                        <a:t>go to school</a:t>
                      </a:r>
                      <a:endParaRPr lang="en-US" sz="900" dirty="0">
                        <a:effectLst/>
                        <a:latin typeface="+mj-lt"/>
                        <a:ea typeface="Times New Roman" panose="02020603050405020304" pitchFamily="18" charset="0"/>
                        <a:cs typeface="Times New Roman" panose="02020603050405020304" pitchFamily="18" charset="0"/>
                      </a:endParaRPr>
                    </a:p>
                    <a:p>
                      <a:pPr marL="0" marR="0" algn="l">
                        <a:spcBef>
                          <a:spcPts val="0"/>
                        </a:spcBef>
                        <a:spcAft>
                          <a:spcPts val="900"/>
                        </a:spcAft>
                      </a:pPr>
                      <a:r>
                        <a:rPr lang="en-US" sz="900" dirty="0">
                          <a:solidFill>
                            <a:srgbClr val="000000"/>
                          </a:solidFill>
                          <a:effectLst/>
                          <a:latin typeface="+mj-lt"/>
                          <a:ea typeface="Times New Roman" panose="02020603050405020304" pitchFamily="18" charset="0"/>
                          <a:cs typeface="Times New Roman" panose="02020603050405020304" pitchFamily="18" charset="0"/>
                        </a:rPr>
                        <a:t>Can return to school after a 5-day quarantine and displaying no COVID-19 symptoms, wearing a well fitted mask. If on the 6</a:t>
                      </a:r>
                      <a:r>
                        <a:rPr lang="en-US" sz="900" baseline="30000" dirty="0">
                          <a:solidFill>
                            <a:srgbClr val="000000"/>
                          </a:solidFill>
                          <a:effectLst/>
                          <a:latin typeface="+mj-lt"/>
                          <a:ea typeface="Times New Roman" panose="02020603050405020304" pitchFamily="18" charset="0"/>
                          <a:cs typeface="Times New Roman" panose="02020603050405020304" pitchFamily="18" charset="0"/>
                        </a:rPr>
                        <a:t>th</a:t>
                      </a:r>
                      <a:r>
                        <a:rPr lang="en-US" sz="900" dirty="0">
                          <a:solidFill>
                            <a:srgbClr val="000000"/>
                          </a:solidFill>
                          <a:effectLst/>
                          <a:latin typeface="+mj-lt"/>
                          <a:ea typeface="Times New Roman" panose="02020603050405020304" pitchFamily="18" charset="0"/>
                          <a:cs typeface="Times New Roman" panose="02020603050405020304" pitchFamily="18" charset="0"/>
                        </a:rPr>
                        <a:t> day still symptomatic, continued quarantine until asymptomatic up to 10 days.</a:t>
                      </a:r>
                      <a:endParaRPr lang="en-US" sz="900" dirty="0">
                        <a:effectLst/>
                        <a:latin typeface="+mj-lt"/>
                        <a:ea typeface="Times New Roman" panose="02020603050405020304" pitchFamily="18" charset="0"/>
                        <a:cs typeface="Times New Roman" panose="02020603050405020304" pitchFamily="18" charset="0"/>
                      </a:endParaRPr>
                    </a:p>
                  </a:txBody>
                  <a:tcPr marL="55640" marR="55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854585553"/>
                  </a:ext>
                </a:extLst>
              </a:tr>
            </a:tbl>
          </a:graphicData>
        </a:graphic>
      </p:graphicFrame>
    </p:spTree>
    <p:extLst>
      <p:ext uri="{BB962C8B-B14F-4D97-AF65-F5344CB8AC3E}">
        <p14:creationId xmlns:p14="http://schemas.microsoft.com/office/powerpoint/2010/main" val="2232617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6926" y="5333999"/>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2" name="Text Placeholder 1"/>
          <p:cNvSpPr>
            <a:spLocks noGrp="1"/>
          </p:cNvSpPr>
          <p:nvPr>
            <p:ph type="body" idx="1"/>
          </p:nvPr>
        </p:nvSpPr>
        <p:spPr/>
        <p:txBody>
          <a:bodyPr/>
          <a:lstStyle/>
          <a:p>
            <a:r>
              <a:rPr lang="en-US" dirty="0"/>
              <a:t>School’s Monitoring Practices </a:t>
            </a:r>
          </a:p>
        </p:txBody>
      </p:sp>
      <p:sp>
        <p:nvSpPr>
          <p:cNvPr id="7" name="Content Placeholder 6"/>
          <p:cNvSpPr>
            <a:spLocks noGrp="1"/>
          </p:cNvSpPr>
          <p:nvPr>
            <p:ph sz="half" idx="2"/>
          </p:nvPr>
        </p:nvSpPr>
        <p:spPr/>
        <p:txBody>
          <a:bodyPr>
            <a:normAutofit/>
          </a:bodyPr>
          <a:lstStyle/>
          <a:p>
            <a:r>
              <a:rPr lang="en-US" sz="1400" dirty="0">
                <a:solidFill>
                  <a:schemeClr val="bg1"/>
                </a:solidFill>
              </a:rPr>
              <a:t>Check temperature before proceeding to school</a:t>
            </a:r>
          </a:p>
          <a:p>
            <a:r>
              <a:rPr lang="en-US" sz="1400" dirty="0">
                <a:solidFill>
                  <a:schemeClr val="bg1"/>
                </a:solidFill>
              </a:rPr>
              <a:t>Regular monitoring throughout the day (temperature checks)</a:t>
            </a:r>
          </a:p>
          <a:p>
            <a:r>
              <a:rPr lang="en-US" sz="1400" dirty="0">
                <a:solidFill>
                  <a:schemeClr val="bg1"/>
                </a:solidFill>
              </a:rPr>
              <a:t>Wear a mask</a:t>
            </a:r>
          </a:p>
          <a:p>
            <a:r>
              <a:rPr lang="en-US" sz="1400" dirty="0">
                <a:solidFill>
                  <a:schemeClr val="bg1"/>
                </a:solidFill>
              </a:rPr>
              <a:t>Social distance</a:t>
            </a:r>
          </a:p>
          <a:p>
            <a:r>
              <a:rPr lang="en-US" sz="1400" dirty="0">
                <a:solidFill>
                  <a:schemeClr val="bg1"/>
                </a:solidFill>
              </a:rPr>
              <a:t>Clean and disinfect workspaces</a:t>
            </a:r>
          </a:p>
          <a:p>
            <a:r>
              <a:rPr lang="en-US" sz="1400" dirty="0">
                <a:solidFill>
                  <a:schemeClr val="bg1"/>
                </a:solidFill>
              </a:rPr>
              <a:t>Maintain quarantine: The staff/scholar must continue to self-quarantine and self monitor at home for temperature and symptoms when not at the workplace for 14 days after last exposure.</a:t>
            </a:r>
          </a:p>
          <a:p>
            <a:endParaRPr lang="en-US" sz="1400" dirty="0">
              <a:solidFill>
                <a:schemeClr val="bg1"/>
              </a:solidFill>
            </a:endParaRPr>
          </a:p>
        </p:txBody>
      </p:sp>
    </p:spTree>
    <p:extLst>
      <p:ext uri="{BB962C8B-B14F-4D97-AF65-F5344CB8AC3E}">
        <p14:creationId xmlns:p14="http://schemas.microsoft.com/office/powerpoint/2010/main" val="164353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07382" y="5257800"/>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3" name="Text Placeholder 2"/>
          <p:cNvSpPr>
            <a:spLocks noGrp="1"/>
          </p:cNvSpPr>
          <p:nvPr>
            <p:ph type="body" idx="1"/>
          </p:nvPr>
        </p:nvSpPr>
        <p:spPr/>
        <p:txBody>
          <a:bodyPr/>
          <a:lstStyle/>
          <a:p>
            <a:r>
              <a:rPr lang="en-US" dirty="0"/>
              <a:t>Health Hygiene </a:t>
            </a:r>
          </a:p>
        </p:txBody>
      </p:sp>
      <p:sp>
        <p:nvSpPr>
          <p:cNvPr id="4" name="Content Placeholder 3"/>
          <p:cNvSpPr>
            <a:spLocks noGrp="1"/>
          </p:cNvSpPr>
          <p:nvPr>
            <p:ph sz="half" idx="2"/>
          </p:nvPr>
        </p:nvSpPr>
        <p:spPr>
          <a:xfrm>
            <a:off x="457200" y="2174875"/>
            <a:ext cx="4040188" cy="4494274"/>
          </a:xfrm>
        </p:spPr>
        <p:txBody>
          <a:bodyPr>
            <a:normAutofit fontScale="92500" lnSpcReduction="20000"/>
          </a:bodyPr>
          <a:lstStyle/>
          <a:p>
            <a:pPr lvl="0"/>
            <a:r>
              <a:rPr lang="en-US" sz="1400" dirty="0">
                <a:solidFill>
                  <a:schemeClr val="bg1"/>
                </a:solidFill>
              </a:rPr>
              <a:t>BCCS-B will provide and maintain hand hygiene supplies including handwashing  soap, running warm water, and disposable paper towels, as well as alcohol-based hand sanitizer containing 60% or more alcohol for areas where handwashing is not feasible. </a:t>
            </a:r>
          </a:p>
          <a:p>
            <a:pPr lvl="0"/>
            <a:r>
              <a:rPr lang="en-US" sz="1400" dirty="0">
                <a:solidFill>
                  <a:schemeClr val="bg1"/>
                </a:solidFill>
              </a:rPr>
              <a:t>BCCS-B will ensure regular cleaning and disinfection of restrooms and all heavy transit areas and high touch surfaces and provide for the cleaning and disinfection of exposed areas.</a:t>
            </a:r>
          </a:p>
          <a:p>
            <a:r>
              <a:rPr lang="en-US" sz="1400" dirty="0">
                <a:solidFill>
                  <a:schemeClr val="bg1"/>
                </a:solidFill>
              </a:rPr>
              <a:t>BCCS-B will ensure that cleaning and disinfection are the primary responsibility of the school’s custodial staff.  Cleaning log entries  used and monitored throughout the day for heavy transit areas and high touch surfaces . This includes but is not limited to:</a:t>
            </a:r>
          </a:p>
          <a:p>
            <a:pPr lvl="1"/>
            <a:r>
              <a:rPr lang="en-US" sz="1400" b="1" dirty="0">
                <a:solidFill>
                  <a:schemeClr val="bg1"/>
                </a:solidFill>
              </a:rPr>
              <a:t>Door knobs</a:t>
            </a:r>
          </a:p>
          <a:p>
            <a:pPr lvl="1"/>
            <a:r>
              <a:rPr lang="en-US" sz="1400" b="1" dirty="0">
                <a:solidFill>
                  <a:schemeClr val="bg1"/>
                </a:solidFill>
              </a:rPr>
              <a:t>Water fountains</a:t>
            </a:r>
          </a:p>
          <a:p>
            <a:pPr lvl="1"/>
            <a:r>
              <a:rPr lang="en-US" sz="1400" b="1" dirty="0">
                <a:solidFill>
                  <a:schemeClr val="bg1"/>
                </a:solidFill>
              </a:rPr>
              <a:t>Staircase banisters</a:t>
            </a:r>
          </a:p>
          <a:p>
            <a:pPr lvl="1"/>
            <a:r>
              <a:rPr lang="en-US" sz="1400" b="1" dirty="0">
                <a:solidFill>
                  <a:schemeClr val="bg1"/>
                </a:solidFill>
              </a:rPr>
              <a:t>Bathrooms</a:t>
            </a:r>
          </a:p>
          <a:p>
            <a:pPr lvl="1"/>
            <a:r>
              <a:rPr lang="en-US" sz="1400" b="1" dirty="0">
                <a:solidFill>
                  <a:schemeClr val="bg1"/>
                </a:solidFill>
              </a:rPr>
              <a:t>Shared Faculty room </a:t>
            </a:r>
          </a:p>
          <a:p>
            <a:pPr lvl="1"/>
            <a:r>
              <a:rPr lang="en-US" sz="1400" b="1" dirty="0">
                <a:solidFill>
                  <a:schemeClr val="bg1"/>
                </a:solidFill>
              </a:rPr>
              <a:t>Main office </a:t>
            </a:r>
          </a:p>
          <a:p>
            <a:pPr lvl="1"/>
            <a:r>
              <a:rPr lang="en-US" sz="1500" b="1" dirty="0">
                <a:solidFill>
                  <a:schemeClr val="bg1"/>
                </a:solidFill>
              </a:rPr>
              <a:t>Scholars’ desks</a:t>
            </a:r>
            <a:endParaRPr lang="en-US" sz="1400" dirty="0">
              <a:solidFill>
                <a:schemeClr val="bg1"/>
              </a:solidFill>
            </a:endParaRPr>
          </a:p>
          <a:p>
            <a:pPr lvl="0"/>
            <a:endParaRPr lang="en-US" sz="1400" dirty="0">
              <a:solidFill>
                <a:schemeClr val="bg1"/>
              </a:solidFill>
            </a:endParaRPr>
          </a:p>
          <a:p>
            <a:pPr lvl="0"/>
            <a:endParaRPr lang="en-US" sz="1400" dirty="0">
              <a:solidFill>
                <a:prstClr val="black"/>
              </a:solidFill>
            </a:endParaRPr>
          </a:p>
          <a:p>
            <a:endParaRPr lang="en-US" dirty="0"/>
          </a:p>
        </p:txBody>
      </p:sp>
      <p:sp>
        <p:nvSpPr>
          <p:cNvPr id="6" name="Content Placeholder 5"/>
          <p:cNvSpPr>
            <a:spLocks noGrp="1"/>
          </p:cNvSpPr>
          <p:nvPr>
            <p:ph sz="quarter" idx="4"/>
          </p:nvPr>
        </p:nvSpPr>
        <p:spPr>
          <a:xfrm>
            <a:off x="4648200" y="2181802"/>
            <a:ext cx="4041775" cy="4494274"/>
          </a:xfrm>
        </p:spPr>
        <p:txBody>
          <a:bodyPr>
            <a:normAutofit fontScale="92500" lnSpcReduction="20000"/>
          </a:bodyPr>
          <a:lstStyle/>
          <a:p>
            <a:pPr marL="457200" lvl="1" indent="0">
              <a:buNone/>
            </a:pPr>
            <a:endParaRPr lang="en-US" sz="1400" dirty="0">
              <a:solidFill>
                <a:schemeClr val="bg1"/>
              </a:solidFill>
            </a:endParaRPr>
          </a:p>
          <a:p>
            <a:r>
              <a:rPr lang="en-US" sz="1400" dirty="0">
                <a:solidFill>
                  <a:schemeClr val="bg1"/>
                </a:solidFill>
              </a:rPr>
              <a:t>Limited use of school’s water fountains. Instead, scholars will be required to bring their own water bottles.  BCCS-Boys will also purchase water bottles for all scholars . </a:t>
            </a:r>
          </a:p>
          <a:p>
            <a:r>
              <a:rPr lang="en-US" sz="1400" dirty="0">
                <a:solidFill>
                  <a:schemeClr val="bg1"/>
                </a:solidFill>
              </a:rPr>
              <a:t>Teachers to clean and disinfect high touch surfaces between each cohort's use</a:t>
            </a:r>
            <a:r>
              <a:rPr lang="en-US" sz="1400" dirty="0"/>
              <a:t>.</a:t>
            </a:r>
          </a:p>
          <a:p>
            <a:pPr marL="0" indent="0">
              <a:buNone/>
            </a:pPr>
            <a:endParaRPr lang="en-US" sz="1400" dirty="0">
              <a:solidFill>
                <a:schemeClr val="bg1"/>
              </a:solidFill>
            </a:endParaRPr>
          </a:p>
        </p:txBody>
      </p:sp>
    </p:spTree>
    <p:extLst>
      <p:ext uri="{BB962C8B-B14F-4D97-AF65-F5344CB8AC3E}">
        <p14:creationId xmlns:p14="http://schemas.microsoft.com/office/powerpoint/2010/main" val="3673323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07382" y="5257800"/>
            <a:ext cx="1722437" cy="14113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15" name="TextBox 14">
            <a:extLst>
              <a:ext uri="{FF2B5EF4-FFF2-40B4-BE49-F238E27FC236}">
                <a16:creationId xmlns:a16="http://schemas.microsoft.com/office/drawing/2014/main" id="{25A9835A-D3D0-47F0-A55C-6C1D718F7AA9}"/>
              </a:ext>
            </a:extLst>
          </p:cNvPr>
          <p:cNvSpPr txBox="1"/>
          <p:nvPr/>
        </p:nvSpPr>
        <p:spPr>
          <a:xfrm>
            <a:off x="323706" y="1524000"/>
            <a:ext cx="8382000" cy="3647986"/>
          </a:xfrm>
          <a:prstGeom prst="rect">
            <a:avLst/>
          </a:prstGeom>
          <a:noFill/>
        </p:spPr>
        <p:txBody>
          <a:bodyPr wrap="square">
            <a:spAutoFit/>
          </a:bodyPr>
          <a:lstStyle/>
          <a:p>
            <a:pPr marL="0" marR="0" algn="ctr">
              <a:lnSpc>
                <a:spcPct val="115000"/>
              </a:lnSpc>
              <a:spcBef>
                <a:spcPts val="0"/>
              </a:spcBef>
              <a:spcAft>
                <a:spcPts val="1000"/>
              </a:spcAft>
            </a:pPr>
            <a:r>
              <a:rPr lang="en-US" sz="1300" b="1" i="1" dirty="0">
                <a:solidFill>
                  <a:schemeClr val="bg1"/>
                </a:solidFill>
                <a:effectLst/>
                <a:latin typeface="Montserrat Black" panose="00000A00000000000000" pitchFamily="2" charset="0"/>
                <a:ea typeface="Calibri" panose="020F0502020204030204" pitchFamily="34" charset="0"/>
                <a:cs typeface="Times New Roman" panose="02020603050405020304" pitchFamily="18" charset="0"/>
              </a:rPr>
              <a:t>AVAILABLE AT THE SCHOOL FOR SCHOLARS OR STAFF THAT ARE SYMPTOMATIC AND NEED TO GO HOME ONLY</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Results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spcAft>
                <a:spcPts val="1000"/>
              </a:spcAft>
              <a:buFont typeface="Arial" panose="020B0604020202020204" pitchFamily="34" charset="0"/>
              <a:buChar char="•"/>
            </a:pP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 a scholar/staff receives a positive result at home, the scholar/staff will be required to isolate for 5 days </a:t>
            </a:r>
            <a:r>
              <a:rPr lang="en-US" sz="14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return to school on the 6</a:t>
            </a:r>
            <a:r>
              <a:rPr lang="en-US" sz="1400" u="sng"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
            </a:r>
            <a:r>
              <a:rPr lang="en-US" sz="14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day once symptom free. Scholar/staff must wear a well fitted mask. If on the 6th day scholar/staff is symptomatic, continued isolation until asymptomatic up to 10 days. </a:t>
            </a: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Visit </a:t>
            </a:r>
            <a:r>
              <a:rPr lang="en-US" sz="14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www.albanycounty.com</a:t>
            </a: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i="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(click on “report a positive at-home test” at the very top of the page)</a:t>
            </a:r>
            <a:r>
              <a:rPr lang="en-US" sz="1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 report positive COVID-19 Home Test Results. </a:t>
            </a:r>
          </a:p>
          <a:p>
            <a:pPr marL="285750" marR="0" indent="-285750">
              <a:lnSpc>
                <a:spcPct val="115000"/>
              </a:lnSpc>
              <a:spcBef>
                <a:spcPts val="0"/>
              </a:spcBef>
              <a:spcAft>
                <a:spcPts val="1000"/>
              </a:spcAft>
              <a:buFont typeface="Arial" panose="020B0604020202020204" pitchFamily="34" charset="0"/>
              <a:buChar char="•"/>
            </a:pP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 a scholar/staff gets 2 negative results </a:t>
            </a:r>
            <a:r>
              <a:rPr lang="en-US" sz="14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(24 hours apart)</a:t>
            </a: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and is symptom free, then he/she may return to school and </a:t>
            </a:r>
            <a:r>
              <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required to isolate. However, if he/she returns and displays any COVID symptoms, he/she will be required to immediately leave and quarantine for 5 days. Scholar/staff can return to school after 5-day quarantine and displaying no COVID-19 symptoms, wearing a well fitted mask. If on the 6th day still symptomatic, continued quarantine until asymptomatic up to 10 days.</a:t>
            </a:r>
          </a:p>
        </p:txBody>
      </p:sp>
    </p:spTree>
    <p:extLst>
      <p:ext uri="{BB962C8B-B14F-4D97-AF65-F5344CB8AC3E}">
        <p14:creationId xmlns:p14="http://schemas.microsoft.com/office/powerpoint/2010/main" val="1778595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mclean\Pictures\Logo\Boys logo.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67600" y="5499530"/>
            <a:ext cx="1570037" cy="128647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ln w="76200" cmpd="sng">
            <a:solidFill>
              <a:schemeClr val="bg1"/>
            </a:solidFill>
            <a:prstDash val="lgDash"/>
          </a:ln>
        </p:spPr>
        <p:txBody>
          <a:bodyPr/>
          <a:lstStyle/>
          <a:p>
            <a:r>
              <a:rPr lang="en-US" dirty="0"/>
              <a:t>Health and Safety Plan </a:t>
            </a:r>
          </a:p>
        </p:txBody>
      </p:sp>
      <p:sp>
        <p:nvSpPr>
          <p:cNvPr id="3" name="Text Placeholder 2"/>
          <p:cNvSpPr>
            <a:spLocks noGrp="1"/>
          </p:cNvSpPr>
          <p:nvPr>
            <p:ph type="body" idx="1"/>
          </p:nvPr>
        </p:nvSpPr>
        <p:spPr>
          <a:xfrm>
            <a:off x="457200" y="1371600"/>
            <a:ext cx="4040188" cy="639762"/>
          </a:xfrm>
        </p:spPr>
        <p:txBody>
          <a:bodyPr/>
          <a:lstStyle/>
          <a:p>
            <a:r>
              <a:rPr lang="en-US" dirty="0"/>
              <a:t>Vulnerable population</a:t>
            </a:r>
          </a:p>
        </p:txBody>
      </p:sp>
      <p:sp>
        <p:nvSpPr>
          <p:cNvPr id="4" name="Content Placeholder 3"/>
          <p:cNvSpPr>
            <a:spLocks noGrp="1"/>
          </p:cNvSpPr>
          <p:nvPr>
            <p:ph sz="half" idx="2"/>
          </p:nvPr>
        </p:nvSpPr>
        <p:spPr>
          <a:xfrm>
            <a:off x="457200" y="1905000"/>
            <a:ext cx="4040188" cy="3951288"/>
          </a:xfrm>
        </p:spPr>
        <p:txBody>
          <a:bodyPr/>
          <a:lstStyle/>
          <a:p>
            <a:pPr marL="0" indent="0">
              <a:buNone/>
            </a:pPr>
            <a:r>
              <a:rPr lang="en-US" sz="1400" dirty="0">
                <a:solidFill>
                  <a:prstClr val="black"/>
                </a:solidFill>
              </a:rPr>
              <a:t>Considering  scholars, </a:t>
            </a:r>
            <a:r>
              <a:rPr lang="en-US" sz="1400" dirty="0">
                <a:solidFill>
                  <a:schemeClr val="bg1"/>
                </a:solidFill>
              </a:rPr>
              <a:t>faculty and staff who are at increased risk for severe COVID-19 illness, and individuals who may not feel comfortable returning to an in-person educational environment, to allow them to  safely participate in work/school activities the following accommodations  will be in place;</a:t>
            </a:r>
          </a:p>
          <a:p>
            <a:r>
              <a:rPr lang="en-US" sz="1400" dirty="0">
                <a:solidFill>
                  <a:schemeClr val="bg1"/>
                </a:solidFill>
              </a:rPr>
              <a:t>Upon request, providing additional personal  protective equipment for eye, face and body protection. This includes  the health office, scholars receiving special education and ELL services. </a:t>
            </a:r>
          </a:p>
          <a:p>
            <a:r>
              <a:rPr lang="en-US" sz="1400" dirty="0">
                <a:solidFill>
                  <a:schemeClr val="bg1"/>
                </a:solidFill>
              </a:rPr>
              <a:t>For staff/scholars with underlying health issues that may prevent them from wearing a mask for a long period of time, school will provide face shields  only if they provide a doctor’s note stating the underlying health issue that prevents them from wearing  a mask. </a:t>
            </a:r>
          </a:p>
        </p:txBody>
      </p:sp>
      <p:sp>
        <p:nvSpPr>
          <p:cNvPr id="6" name="Content Placeholder 5"/>
          <p:cNvSpPr>
            <a:spLocks noGrp="1"/>
          </p:cNvSpPr>
          <p:nvPr>
            <p:ph sz="quarter" idx="4"/>
          </p:nvPr>
        </p:nvSpPr>
        <p:spPr>
          <a:xfrm>
            <a:off x="4419600" y="1905000"/>
            <a:ext cx="4378976" cy="3951288"/>
          </a:xfrm>
        </p:spPr>
        <p:txBody>
          <a:bodyPr>
            <a:noAutofit/>
          </a:bodyPr>
          <a:lstStyle/>
          <a:p>
            <a:r>
              <a:rPr lang="en-US" sz="1400" dirty="0">
                <a:solidFill>
                  <a:schemeClr val="bg1"/>
                </a:solidFill>
              </a:rPr>
              <a:t>Scholars will be socially distanced at 3ft apart or sitting with desk shields on their desk. </a:t>
            </a:r>
          </a:p>
          <a:p>
            <a:r>
              <a:rPr lang="en-US" sz="1400" dirty="0">
                <a:solidFill>
                  <a:schemeClr val="bg1"/>
                </a:solidFill>
              </a:rPr>
              <a:t>Classrooms  with 20  or more scholars will be transferred to an alternate location to allow for greater social distancing. </a:t>
            </a:r>
          </a:p>
          <a:p>
            <a:r>
              <a:rPr lang="en-US" sz="1400" dirty="0">
                <a:solidFill>
                  <a:schemeClr val="bg1"/>
                </a:solidFill>
              </a:rPr>
              <a:t>Most school events will be virtual  or postponed; but always following the guidelines  released by the Governor's office, DOH, or NYSED. </a:t>
            </a:r>
          </a:p>
          <a:p>
            <a:r>
              <a:rPr lang="en-US" sz="1400" dirty="0">
                <a:solidFill>
                  <a:schemeClr val="bg1"/>
                </a:solidFill>
              </a:rPr>
              <a:t>Teaching schedules will reflect limited movement/rotations of scholars , with most instruction taking place in one location; scholars’ homerooms except for PE and recess which will take place in the gym. </a:t>
            </a:r>
          </a:p>
          <a:p>
            <a:r>
              <a:rPr lang="en-US" sz="1400" dirty="0">
                <a:solidFill>
                  <a:schemeClr val="bg1"/>
                </a:solidFill>
              </a:rPr>
              <a:t>Breakfast and lunch will be served in classrooms.  This will  be  an opportunity for a face covering break.</a:t>
            </a:r>
          </a:p>
          <a:p>
            <a:endParaRPr lang="en-US" sz="1400" dirty="0">
              <a:solidFill>
                <a:schemeClr val="bg1"/>
              </a:solidFill>
            </a:endParaRPr>
          </a:p>
        </p:txBody>
      </p:sp>
      <p:sp>
        <p:nvSpPr>
          <p:cNvPr id="7" name="Text Placeholder 6"/>
          <p:cNvSpPr>
            <a:spLocks noGrp="1"/>
          </p:cNvSpPr>
          <p:nvPr>
            <p:ph type="body" sz="quarter" idx="3"/>
          </p:nvPr>
        </p:nvSpPr>
        <p:spPr>
          <a:xfrm>
            <a:off x="4648200" y="1371600"/>
            <a:ext cx="4041775" cy="639762"/>
          </a:xfrm>
        </p:spPr>
        <p:txBody>
          <a:bodyPr/>
          <a:lstStyle/>
          <a:p>
            <a:r>
              <a:rPr lang="en-US" dirty="0"/>
              <a:t>Social Distancing</a:t>
            </a:r>
          </a:p>
        </p:txBody>
      </p:sp>
    </p:spTree>
    <p:extLst>
      <p:ext uri="{BB962C8B-B14F-4D97-AF65-F5344CB8AC3E}">
        <p14:creationId xmlns:p14="http://schemas.microsoft.com/office/powerpoint/2010/main" val="3047618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3287</TotalTime>
  <Words>5688</Words>
  <Application>Microsoft Office PowerPoint</Application>
  <PresentationFormat>On-screen Show (4:3)</PresentationFormat>
  <Paragraphs>364</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 Black</vt:lpstr>
      <vt:lpstr>Calibri</vt:lpstr>
      <vt:lpstr>Montserrat Black</vt:lpstr>
      <vt:lpstr>Symbol</vt:lpstr>
      <vt:lpstr>Times New Roman</vt:lpstr>
      <vt:lpstr>Wingdings</vt:lpstr>
      <vt:lpstr>Office Theme</vt:lpstr>
      <vt:lpstr>Brighter Choice Charter School for Boys Elementary   2021-22 School Reopening Plan Presentation ***Information is subject to change***</vt:lpstr>
      <vt:lpstr>BCCS-Boys Guiding Principles </vt:lpstr>
      <vt:lpstr>Purpose of this plan</vt:lpstr>
      <vt:lpstr>Health and Safety Plan </vt:lpstr>
      <vt:lpstr>Health and Safety Plan </vt:lpstr>
      <vt:lpstr>Health and Safety Plan </vt:lpstr>
      <vt:lpstr>Health and Safety Plan </vt:lpstr>
      <vt:lpstr>Health and Safety Plan </vt:lpstr>
      <vt:lpstr>Health and Safety Plan </vt:lpstr>
      <vt:lpstr>Health and Safety Plan </vt:lpstr>
      <vt:lpstr>Nutrition Plan </vt:lpstr>
      <vt:lpstr>Facilities </vt:lpstr>
      <vt:lpstr>Operations and Procedures </vt:lpstr>
      <vt:lpstr>Operations and Procedures </vt:lpstr>
      <vt:lpstr>Operations and Procedures </vt:lpstr>
      <vt:lpstr>Operation and Procedures </vt:lpstr>
      <vt:lpstr>Operations and Procedures </vt:lpstr>
      <vt:lpstr>Operations and Procedures </vt:lpstr>
      <vt:lpstr>School Bus Transportation </vt:lpstr>
      <vt:lpstr>School Bus Transportation </vt:lpstr>
      <vt:lpstr>Teaching and Learning</vt:lpstr>
      <vt:lpstr>Teaching and Learning</vt:lpstr>
      <vt:lpstr>Teaching and Learning</vt:lpstr>
      <vt:lpstr>Teaching and Learning</vt:lpstr>
      <vt:lpstr> Brighter Choice School Closure Plan  </vt:lpstr>
      <vt:lpstr> Brighter Choice School Closure Plan  </vt:lpstr>
      <vt:lpstr> Brighter Choice School Closure Plan  </vt:lpstr>
      <vt:lpstr>Attendance</vt:lpstr>
      <vt:lpstr>Social Emotional Learning (SEL) </vt:lpstr>
      <vt:lpstr>Social Emotional Learning (SEL) </vt:lpstr>
      <vt:lpstr>Extracurricular</vt:lpstr>
      <vt:lpstr>More Information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Mclean</dc:creator>
  <cp:lastModifiedBy>Karen Mclean</cp:lastModifiedBy>
  <cp:revision>188</cp:revision>
  <dcterms:created xsi:type="dcterms:W3CDTF">2020-07-23T13:14:46Z</dcterms:created>
  <dcterms:modified xsi:type="dcterms:W3CDTF">2022-01-19T17:08:20Z</dcterms:modified>
</cp:coreProperties>
</file>